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omments/modernComment_109_0.xml" ContentType="application/vnd.ms-powerpoint.comments+xml"/>
  <Override PartName="/ppt/notesSlides/notesSlide1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5"/>
  </p:notesMasterIdLst>
  <p:sldIdLst>
    <p:sldId id="2147478944" r:id="rId5"/>
    <p:sldId id="2147478950" r:id="rId6"/>
    <p:sldId id="2147478947" r:id="rId7"/>
    <p:sldId id="2147478949" r:id="rId8"/>
    <p:sldId id="2147478946" r:id="rId9"/>
    <p:sldId id="2147478952" r:id="rId10"/>
    <p:sldId id="2147478954" r:id="rId11"/>
    <p:sldId id="2147478953" r:id="rId12"/>
    <p:sldId id="265" r:id="rId13"/>
    <p:sldId id="214747893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EAA4A14-1C16-B0AC-F903-5A46D6F06F02}" name="Rob Lesieur" initials="RL" userId="S::rob.lesieur@ivanti.com::74c0c9a6-4166-421c-8795-a49c15961e57" providerId="AD"/>
  <p188:author id="{2D1A5014-A220-2A3C-A423-569137273C96}" name="Rachel Haberman" initials="" userId="S::Rachel.Haberman@ivanti.com::b9637989-e1d2-4578-b50b-e8246d3a296e" providerId="AD"/>
  <p188:author id="{8A9A9F2D-AFC0-9673-4CFD-40F1C825BCA6}" name="Rachel Haberman" initials="RH" userId="S::rachel.haberman@ivanti.com::b9637989-e1d2-4578-b50b-e8246d3a296e" providerId="AD"/>
  <p188:author id="{73753831-15E0-B539-D7F7-51617DE5465C}" name="Ilka List" initials="IL" userId="S::Ilka.List@ivanti.com::a4c610de-2388-4b47-a932-93a0e0750361" providerId="AD"/>
  <p188:author id="{879E2D52-B6CD-6243-CAF6-CB5A9FB1C837}" name="Katherine French" initials="KF" userId="S::katherine.french@ivanti.com::c0257b69-fbac-4102-9637-947f4c18e0ed" providerId="AD"/>
  <p188:author id="{4FF61F7F-8BFD-A616-E8DC-517718F72168}" name="Paige Breaux" initials="PB" userId="S::paige.breaux@ivanti.com::a63b32b6-6732-400a-a2cf-b4842bf2a45c" providerId="AD"/>
  <p188:author id="{B653AF7F-1DE4-6130-D099-CB56768DAEDB}" name="Paige Breaux" initials="" userId="S::Paige.Breaux@ivanti.com::a63b32b6-6732-400a-a2cf-b4842bf2a45c" providerId="AD"/>
  <p188:author id="{DE1213E3-6F83-3AB9-F7C0-67BC285872D8}" name="BrittaFFM" initials="B" userId="BrittaFFM" providerId="None"/>
  <p188:author id="{29C9C1EE-F3C6-5243-D401-D3D609872988}" name="Katherine French" initials="KF" userId="S::Katherine.French@ivanti.com::c0257b69-fbac-4102-9637-947f4c18e0e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0389"/>
    <a:srgbClr val="53117F"/>
    <a:srgbClr val="B60F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60"/>
    <p:restoredTop sz="94694"/>
  </p:normalViewPr>
  <p:slideViewPr>
    <p:cSldViewPr snapToGrid="0">
      <p:cViewPr varScale="1">
        <p:scale>
          <a:sx n="117" d="100"/>
          <a:sy n="117" d="100"/>
        </p:scale>
        <p:origin x="10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omments/modernComment_109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C3615E6-C0E6-4847-B95A-B654E8099DFF}" authorId="{8A9A9F2D-AFC0-9673-4CFD-40F1C825BCA6}" status="resolved" created="2024-06-10T20:52:57.641" startDate="2024-06-11T19:35:33.807" dueDate="2024-06-11T19:35:33.807" assignedTo="{2D1A5014-A220-2A3C-A423-569137273C96}" complete="100000" title="@Rachel Haberman I went back and forth on this. I structured all of the discussion guide question toward general C-suite readers including non-IT/security - but since this report has a lot of advice directed at CISOs is it better to tailor the qs to …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265"/>
      <ac:spMk id="6" creationId="{66FCB5D1-0A8F-3CF0-91CB-D812ED5C5139}"/>
      <ac:txMk cp="0">
        <ac:context len="52" hash="3576717089"/>
      </ac:txMk>
    </ac:txMkLst>
    <p188:pos x="1025071" y="970642"/>
    <p188:replyLst>
      <p188:reply id="{6B83623F-3B03-4FE4-9836-1D916BE6D934}" authorId="{4FF61F7F-8BFD-A616-E8DC-517718F72168}" created="2024-06-11T19:35:33.807">
        <p188:txBody>
          <a:bodyPr/>
          <a:lstStyle/>
          <a:p>
            <a:r>
              <a:rPr lang="en-US"/>
              <a:t>[@Rachel Haberman] I went back and forth on this. I structured all of the discussion guide question toward general C-suite readers including non-IT/security - but since this report has a lot of advice directed at CISOs is it better to tailor the qs to that persona more? </a:t>
            </a:r>
          </a:p>
        </p188:txBody>
      </p188:reply>
      <p188:reply id="{34B22DB9-1EB7-455F-9558-8E30A06780A8}" authorId="{8A9A9F2D-AFC0-9673-4CFD-40F1C825BCA6}" created="2024-06-11T19:49:56.517">
        <p188:txBody>
          <a:bodyPr/>
          <a:lstStyle/>
          <a:p>
            <a:r>
              <a:rPr lang="en-US"/>
              <a:t>I think we should tailor the questions for the CISO - they are the most likely audience. If you wanted to make it a little broader, you could refer to the function instead of the role, e.g. What is Security's role in [blah blah]?</a:t>
            </a:r>
          </a:p>
        </p188:txBody>
        <p188:extLst>
          <p:ext xmlns:p="http://schemas.openxmlformats.org/presentationml/2006/main" uri="{57CB4572-C831-44C2-8A1C-0ADB6CCDFE69}">
            <p223:reactions xmlns:p223="http://schemas.microsoft.com/office/powerpoint/2022/03/main">
              <p223:rxn type="👍">
                <p223:instance time="2024-06-11T20:32:33.600" authorId="{B653AF7F-1DE4-6130-D099-CB56768DAEDB}"/>
              </p223:rxn>
            </p223:reactions>
          </p:ext>
        </p188:extLst>
      </p188:reply>
    </p188:replyLst>
    <p188:txBody>
      <a:bodyPr/>
      <a:lstStyle/>
      <a:p>
        <a:r>
          <a:rPr lang="en-US"/>
          <a:t>Who's the audience for this? The CISO?</a:t>
        </a:r>
      </a:p>
    </p188:txBody>
    <p188:extLst>
      <p:ext xmlns:p="http://schemas.openxmlformats.org/presentationml/2006/main" uri="{5BB2D875-25FF-4072-B9AC-8F64D62656EB}">
        <p228:taskDetails xmlns:p228="http://schemas.microsoft.com/office/powerpoint/2022/08/main">
          <p228:history>
            <p228:event time="2024-06-11T19:35:33.807" id="{E8A21F87-3981-45C9-9E9E-A826CFC9A362}">
              <p228:atrbtn authorId="{4FF61F7F-8BFD-A616-E8DC-517718F72168}"/>
              <p228:anchr>
                <p228:comment id="{6B83623F-3B03-4FE4-9836-1D916BE6D934}"/>
              </p228:anchr>
              <p228:add/>
            </p228:event>
            <p228:event time="2024-06-11T19:35:33.807" id="{8669754D-DBA9-47E1-AB6F-F2E18CBDF619}">
              <p228:atrbtn authorId="{4FF61F7F-8BFD-A616-E8DC-517718F72168}"/>
              <p228:anchr>
                <p228:comment id="{6B83623F-3B03-4FE4-9836-1D916BE6D934}"/>
              </p228:anchr>
              <p228:asgn authorId="{2D1A5014-A220-2A3C-A423-569137273C96}"/>
            </p228:event>
            <p228:event time="2024-06-11T19:35:33.807" id="{175DF862-8E94-4532-988A-0FAE3F5BB865}">
              <p228:atrbtn authorId="{4FF61F7F-8BFD-A616-E8DC-517718F72168}"/>
              <p228:anchr>
                <p228:comment id="{6B83623F-3B03-4FE4-9836-1D916BE6D934}"/>
              </p228:anchr>
              <p228:date stDt="2024-06-11T19:35:33.807" endDt="2024-06-11T19:35:33.807"/>
            </p228:event>
            <p228:event time="2024-06-11T19:35:33.807" id="{F8A43BD7-9C14-49C2-AC0A-7806D823F4BE}">
              <p228:atrbtn authorId="{4FF61F7F-8BFD-A616-E8DC-517718F72168}"/>
              <p228:anchr>
                <p228:comment id="{6B83623F-3B03-4FE4-9836-1D916BE6D934}"/>
              </p228:anchr>
              <p228:title val="@Rachel Haberman I went back and forth on this. I structured all of the discussion guide question toward general C-suite readers including non-IT/security - but since this report has a lot of advice directed at CISOs is it better to tailor the qs to …"/>
            </p228:event>
            <p228:event time="2024-06-11T20:33:24.320" id="{A2ABE3FD-A7EC-C044-B906-EC331B7D277F}">
              <p228:atrbtn authorId="{B653AF7F-1DE4-6130-D099-CB56768DAEDB}"/>
              <p228:anchr>
                <p228:comment id="{00000000-0000-0000-0000-000000000000}"/>
              </p228:anchr>
              <p228:pcntCmplt val="100000"/>
            </p228:event>
          </p228:history>
        </p228:taskDetails>
      </p:ext>
    </p188:extLst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6381DB-F730-498C-AD51-00BBD51A73FE}" type="datetimeFigureOut">
              <a:t>7/9/24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EB236-659D-4505-A875-33130C9077D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83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EB236-659D-4505-A875-33130C9077D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9963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38FFB-0A3C-9A16-73F1-0B3CFD26A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2D522B-8DD0-956B-812D-AFE7C95C2E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09E2FA-CA14-6746-1038-1F451B7E0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481F5A-C42A-C8D7-495B-E086B4F27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057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0885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705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025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959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504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134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0022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9D702E-58EF-6646-AF43-A7D5FE7CEE5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383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urple - tex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>
            <a:extLst>
              <a:ext uri="{FF2B5EF4-FFF2-40B4-BE49-F238E27FC236}">
                <a16:creationId xmlns:a16="http://schemas.microsoft.com/office/drawing/2014/main" id="{9BBEF499-5A6B-F38E-7930-AAC4A242C857}"/>
              </a:ext>
            </a:extLst>
          </p:cNvPr>
          <p:cNvSpPr/>
          <p:nvPr userDrawn="1"/>
        </p:nvSpPr>
        <p:spPr>
          <a:xfrm>
            <a:off x="1" y="0"/>
            <a:ext cx="12191999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0"/>
                </a:moveTo>
                <a:lnTo>
                  <a:pt x="0" y="0"/>
                </a:lnTo>
                <a:lnTo>
                  <a:pt x="0" y="10287000"/>
                </a:lnTo>
                <a:lnTo>
                  <a:pt x="18288000" y="10287000"/>
                </a:lnTo>
                <a:lnTo>
                  <a:pt x="18288000" y="0"/>
                </a:lnTo>
                <a:close/>
              </a:path>
            </a:pathLst>
          </a:custGeom>
          <a:blipFill>
            <a:blip r:embed="rId2"/>
            <a:stretch>
              <a:fillRect l="-37" r="-37"/>
            </a:stretch>
          </a:blipFill>
        </p:spPr>
        <p:txBody>
          <a:bodyPr/>
          <a:lstStyle/>
          <a:p>
            <a:endParaRPr lang="en-US" sz="1200" b="0" i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45543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C47C943-DA06-E5C8-FACF-699A7DF1C307}"/>
              </a:ext>
            </a:extLst>
          </p:cNvPr>
          <p:cNvSpPr/>
          <p:nvPr userDrawn="1"/>
        </p:nvSpPr>
        <p:spPr>
          <a:xfrm>
            <a:off x="1" y="-2"/>
            <a:ext cx="4907846" cy="6858001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sp>
        <p:nvSpPr>
          <p:cNvPr id="3" name="Title 5">
            <a:extLst>
              <a:ext uri="{FF2B5EF4-FFF2-40B4-BE49-F238E27FC236}">
                <a16:creationId xmlns:a16="http://schemas.microsoft.com/office/drawing/2014/main" id="{3B2BBE90-9EB8-C892-2654-F45E3CAE66A9}"/>
              </a:ext>
            </a:extLst>
          </p:cNvPr>
          <p:cNvSpPr txBox="1">
            <a:spLocks/>
          </p:cNvSpPr>
          <p:nvPr userDrawn="1"/>
        </p:nvSpPr>
        <p:spPr>
          <a:xfrm>
            <a:off x="533670" y="705350"/>
            <a:ext cx="4110047" cy="603694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900">
              <a:solidFill>
                <a:schemeClr val="bg1"/>
              </a:solidFill>
              <a:latin typeface="Aptos"/>
              <a:cs typeface="Arial"/>
            </a:endParaRPr>
          </a:p>
          <a:p>
            <a:br>
              <a:rPr lang="en-US" sz="2400" b="1">
                <a:solidFill>
                  <a:schemeClr val="bg1"/>
                </a:solidFill>
                <a:latin typeface="Arial"/>
              </a:rPr>
            </a:br>
            <a:endParaRPr lang="en-US" sz="2100" b="1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44169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7/9/24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7/9/24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hyperlink" Target="http://ivanti.com/de/resources/research-reports/cybersecurity-risk-management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vanti.com/resources/research-reports/everywhere-work-report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hyperlink" Target="http://www.ivanti.com/research" TargetMode="External"/><Relationship Id="rId4" Type="http://schemas.openxmlformats.org/officeDocument/2006/relationships/hyperlink" Target="https://www.ivanti.com/resources/research-reports/state-of-cybersecurity-repor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09_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rry image of people in a room&#10;&#10;Description automatically generated">
            <a:extLst>
              <a:ext uri="{FF2B5EF4-FFF2-40B4-BE49-F238E27FC236}">
                <a16:creationId xmlns:a16="http://schemas.microsoft.com/office/drawing/2014/main" id="{C1F5908D-4305-D84D-8581-6313BD4F4B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5213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659E681-6DE8-686A-AE5A-A1BAF22BC589}"/>
              </a:ext>
            </a:extLst>
          </p:cNvPr>
          <p:cNvSpPr/>
          <p:nvPr/>
        </p:nvSpPr>
        <p:spPr>
          <a:xfrm>
            <a:off x="0" y="-303194"/>
            <a:ext cx="12192000" cy="7152130"/>
          </a:xfrm>
          <a:prstGeom prst="rect">
            <a:avLst/>
          </a:prstGeom>
          <a:gradFill flip="none" rotWithShape="1">
            <a:gsLst>
              <a:gs pos="0">
                <a:srgbClr val="53117F">
                  <a:alpha val="11452"/>
                </a:srgbClr>
              </a:gs>
              <a:gs pos="100000">
                <a:srgbClr val="FF0000">
                  <a:alpha val="11775"/>
                </a:srgb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9D3ED7-0713-3A8D-D573-53EAB5418A6B}"/>
              </a:ext>
            </a:extLst>
          </p:cNvPr>
          <p:cNvSpPr txBox="1"/>
          <p:nvPr/>
        </p:nvSpPr>
        <p:spPr>
          <a:xfrm>
            <a:off x="847254" y="1476291"/>
            <a:ext cx="8807285" cy="2585323"/>
          </a:xfrm>
          <a:prstGeom prst="rect">
            <a:avLst/>
          </a:prstGeom>
          <a:noFill/>
          <a:effectLst>
            <a:outerShdw blurRad="254000" dir="2700000" algn="ctr" rotWithShape="0">
              <a:srgbClr val="000000">
                <a:alpha val="51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48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Unterschiedliche Sichtweisen aufeinander abstimmen: </a:t>
            </a:r>
            <a:br>
              <a:rPr lang="de-de" sz="4800" b="1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de-de" sz="5400" b="1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Cyber-Risikomanagement in der C-Suite</a:t>
            </a:r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EF6EDAE5-B0D1-3A00-AE6E-16AF6420DBB4}"/>
              </a:ext>
            </a:extLst>
          </p:cNvPr>
          <p:cNvSpPr txBox="1"/>
          <p:nvPr/>
        </p:nvSpPr>
        <p:spPr>
          <a:xfrm>
            <a:off x="947462" y="4630026"/>
            <a:ext cx="6003126" cy="948978"/>
          </a:xfrm>
          <a:prstGeom prst="rect">
            <a:avLst/>
          </a:prstGeom>
          <a:effectLst>
            <a:outerShdw blurRad="256450" dir="2700000" sx="99913" sy="99913" algn="tl" rotWithShape="0">
              <a:schemeClr val="tx1">
                <a:alpha val="51228"/>
              </a:schemeClr>
            </a:outerShdw>
          </a:effectLst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733"/>
              </a:lnSpc>
              <a:spcBef>
                <a:spcPct val="0"/>
              </a:spcBef>
            </a:pPr>
            <a:r>
              <a:rPr lang="de-de" sz="3200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Executive Summary </a:t>
            </a:r>
            <a:br>
              <a:rPr lang="de-de" sz="3200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200" dirty="0">
                <a:solidFill>
                  <a:srgbClr val="FFFFFF"/>
                </a:solidFill>
                <a:effectLst>
                  <a:outerShdw blurRad="190500" dist="50800" dir="5400000" algn="ctr" rotWithShape="0">
                    <a:srgbClr val="000000">
                      <a:alpha val="74693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und zentrale </a:t>
            </a:r>
            <a:r>
              <a:rPr lang="de-de" sz="3200" dirty="0">
                <a:solidFill>
                  <a:srgbClr val="FFFFFF"/>
                </a:solidFill>
                <a:effectLst>
                  <a:outerShdw blurRad="115782" dist="25400" dir="5400000" algn="ctr" rotWithShape="0">
                    <a:srgbClr val="000000">
                      <a:alpha val="74586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Erkenntnisse</a:t>
            </a:r>
          </a:p>
        </p:txBody>
      </p:sp>
      <p:sp>
        <p:nvSpPr>
          <p:cNvPr id="4" name="TextBox 7">
            <a:extLst>
              <a:ext uri="{FF2B5EF4-FFF2-40B4-BE49-F238E27FC236}">
                <a16:creationId xmlns:a16="http://schemas.microsoft.com/office/drawing/2014/main" id="{554D68FC-E81F-E660-666B-9BF1B3C7E9B1}"/>
              </a:ext>
            </a:extLst>
          </p:cNvPr>
          <p:cNvSpPr txBox="1"/>
          <p:nvPr/>
        </p:nvSpPr>
        <p:spPr>
          <a:xfrm>
            <a:off x="947462" y="5893016"/>
            <a:ext cx="9279726" cy="6419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613"/>
              </a:lnSpc>
              <a:spcBef>
                <a:spcPct val="0"/>
              </a:spcBef>
            </a:pPr>
            <a:r>
              <a:rPr lang="de-de" sz="185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  <a:t>Lesen Sie den vollständigen Report und laden Sie alle Grafiken unter</a:t>
            </a:r>
            <a:br>
              <a:rPr lang="de-de" sz="185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</a:br>
            <a:r>
              <a:rPr lang="de-DE" sz="185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ivanti.com/cyber-risk-alignment</a:t>
            </a:r>
            <a:r>
              <a:rPr lang="de-DE" sz="1850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  <a:t> </a:t>
            </a:r>
            <a:r>
              <a:rPr lang="de-de" dirty="0">
                <a:solidFill>
                  <a:schemeClr val="bg1"/>
                </a:solidFill>
                <a:latin typeface="Arial" panose="020B0604020202020204" pitchFamily="34" charset="0"/>
                <a:ea typeface="Inter Medium" panose="020B0502030000000004" pitchFamily="34" charset="0"/>
                <a:cs typeface="Arial" panose="020B0604020202020204" pitchFamily="34" charset="0"/>
              </a:rPr>
              <a:t>herunter.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B43A4AA-C77C-6AA3-E5A2-4889F43921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8217" y="482318"/>
            <a:ext cx="2844293" cy="118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81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B4E0D-231C-6BDE-7AC8-B6E47371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B2A81-EB2E-94FA-B382-8553AB501FF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466694" y="1097286"/>
            <a:ext cx="5867187" cy="4663428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50000"/>
              </a:lnSpc>
              <a:buNone/>
            </a:pP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Dieser Report basiert auf zwei Umfragen, die Ivanti Ende 2023 und Anfang 2024 durchgeführt hat: „</a:t>
            </a:r>
            <a:r>
              <a:rPr lang="de-de" dirty="0">
                <a:solidFill>
                  <a:srgbClr val="1155CC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  <a:hlinkClick r:id="rId3"/>
              </a:rPr>
              <a:t>Everywhere Work Report 2024:  Flexible Arbeit stärken</a:t>
            </a: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“ und „</a:t>
            </a:r>
            <a:r>
              <a:rPr lang="de-de" dirty="0">
                <a:solidFill>
                  <a:srgbClr val="1155CC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  <a:hlinkClick r:id="rId4"/>
              </a:rPr>
              <a:t>Report zum Stand der Cybersicherheit 2024: Wendepunkt.</a:t>
            </a:r>
            <a:r>
              <a:rPr lang="de-de" dirty="0">
                <a:solidFill>
                  <a:srgbClr val="000000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“ Insgesamt wurden im Rahmen dieser beiden Studien 15.000 Führungskräfte, IT-Fachleute und Büroangestellte befragt. Der Report befasst sich speziell mit den 3.059 Führungskräften, IT-Fachleuten und Sicherheitsexperten, die im Rahmen der beiden Studien befragt wurden.</a:t>
            </a:r>
          </a:p>
          <a:p>
            <a:pPr indent="0">
              <a:lnSpc>
                <a:spcPct val="150000"/>
              </a:lnSpc>
              <a:buNone/>
            </a:pPr>
            <a:r>
              <a:rPr lang="de-de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Diese Studie wurde von </a:t>
            </a:r>
            <a:r>
              <a:rPr lang="de-de" dirty="0" err="1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Ravn</a:t>
            </a:r>
            <a:r>
              <a:rPr lang="de-de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Research durchgeführt. Die Teilnehmer wurden von MSI </a:t>
            </a:r>
            <a:r>
              <a:rPr lang="de-de" dirty="0" err="1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Advanced</a:t>
            </a:r>
            <a:r>
              <a:rPr lang="de-de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Customer </a:t>
            </a:r>
            <a:r>
              <a:rPr lang="de-de" dirty="0" err="1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Insights</a:t>
            </a:r>
            <a:r>
              <a:rPr lang="de-de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ausgewählt. Die Umfrageergebnisse sind nicht gewichtet. Weitere länderspezifische Daten sind auf Anfrage erhältlich.</a:t>
            </a:r>
            <a:br>
              <a:rPr lang="de-de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endParaRPr lang="de-de" dirty="0"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de-de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Weitere Ivanti-Forschungsergebnisse zur IT, Sicherheit und zur Zukunft der Arbeit finden Sie unter </a:t>
            </a:r>
            <a:r>
              <a:rPr lang="de-de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</a:t>
            </a:r>
            <a:r>
              <a:rPr lang="de-de" dirty="0" err="1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research</a:t>
            </a:r>
            <a:r>
              <a:rPr lang="de-de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49043-CECF-3CA3-8F81-BE78D52CD8C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56280" y="2659936"/>
            <a:ext cx="2725823" cy="976289"/>
          </a:xfrm>
          <a:prstGeom prst="rect">
            <a:avLst/>
          </a:prstGeom>
        </p:spPr>
        <p:txBody>
          <a:bodyPr anchor="ctr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de-de" sz="4200" b="1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Über die Studie</a:t>
            </a:r>
          </a:p>
        </p:txBody>
      </p:sp>
      <p:pic>
        <p:nvPicPr>
          <p:cNvPr id="4" name="Picture 3" descr="A red and purple squares&#10;&#10;Description automatically generated">
            <a:extLst>
              <a:ext uri="{FF2B5EF4-FFF2-40B4-BE49-F238E27FC236}">
                <a16:creationId xmlns:a16="http://schemas.microsoft.com/office/drawing/2014/main" id="{87DB42D9-6DA6-BFBF-439A-30A23A5135B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1" t="40631" r="23381"/>
          <a:stretch/>
        </p:blipFill>
        <p:spPr>
          <a:xfrm rot="10800000">
            <a:off x="-11577" y="3044142"/>
            <a:ext cx="4922030" cy="381385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D8FE0-5CC5-0DB5-BFC0-456CA1F09DFC}"/>
              </a:ext>
            </a:extLst>
          </p:cNvPr>
          <p:cNvSpPr txBox="1"/>
          <p:nvPr/>
        </p:nvSpPr>
        <p:spPr>
          <a:xfrm>
            <a:off x="5466695" y="6342911"/>
            <a:ext cx="6206656" cy="215444"/>
          </a:xfrm>
          <a:prstGeom prst="rect">
            <a:avLst/>
          </a:prstGeom>
          <a:noFill/>
        </p:spPr>
        <p:txBody>
          <a:bodyPr wrap="square" lIns="91440" tIns="45720" rIns="91440" bIns="45720" rtlCol="0" anchor="b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sz="8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Copyright © 2024, Ivanti. Alle Rechte vorbehalten. Report zur Ausrichtung der Cybersicherheit 2024 06/24 KF</a:t>
            </a:r>
          </a:p>
        </p:txBody>
      </p:sp>
    </p:spTree>
    <p:extLst>
      <p:ext uri="{BB962C8B-B14F-4D97-AF65-F5344CB8AC3E}">
        <p14:creationId xmlns:p14="http://schemas.microsoft.com/office/powerpoint/2010/main" val="8407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1" y="-2"/>
            <a:ext cx="4907846" cy="6858001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136" r="8315"/>
          <a:stretch/>
        </p:blipFill>
        <p:spPr>
          <a:xfrm rot="10800000" flipH="1">
            <a:off x="0" y="2858159"/>
            <a:ext cx="4006117" cy="3999840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533670" y="705350"/>
            <a:ext cx="4110047" cy="603694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Zentrale Erkenntnis:</a:t>
            </a:r>
          </a:p>
          <a:p>
            <a:endParaRPr lang="en-US" sz="2900" dirty="0">
              <a:solidFill>
                <a:schemeClr val="bg1"/>
              </a:solidFill>
              <a:latin typeface="Aptos"/>
              <a:cs typeface="Arial"/>
            </a:endParaRPr>
          </a:p>
          <a:p>
            <a:br>
              <a:rPr lang="de-de" sz="2400" b="1" dirty="0">
                <a:solidFill>
                  <a:schemeClr val="bg1"/>
                </a:solidFill>
                <a:latin typeface="Arial"/>
              </a:rPr>
            </a:br>
            <a:endParaRPr lang="de-de" sz="2400" b="1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65F72C0-4FF1-BBDF-BA3A-AAA9CBC0E062}"/>
              </a:ext>
            </a:extLst>
          </p:cNvPr>
          <p:cNvSpPr txBox="1"/>
          <p:nvPr/>
        </p:nvSpPr>
        <p:spPr>
          <a:xfrm>
            <a:off x="476893" y="2042551"/>
            <a:ext cx="3716581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Führungskräfte überschätzen ihre Cyberbereitschaft –</a:t>
            </a:r>
            <a:b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und diese Zuversicht spiegelt nicht die Sichtweise der Sicherheitsteams wider.  </a:t>
            </a:r>
          </a:p>
        </p:txBody>
      </p:sp>
      <p:pic>
        <p:nvPicPr>
          <p:cNvPr id="6" name="Picture 5" descr="A graph on a white background&#10;&#10;Description automatically generated">
            <a:extLst>
              <a:ext uri="{FF2B5EF4-FFF2-40B4-BE49-F238E27FC236}">
                <a16:creationId xmlns:a16="http://schemas.microsoft.com/office/drawing/2014/main" id="{BD6EC866-8233-C76D-908D-EE3758C9AC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203" y="923198"/>
            <a:ext cx="6937803" cy="5011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70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91D03C1-2D8E-D28A-E7CA-E42DFC837334}"/>
              </a:ext>
            </a:extLst>
          </p:cNvPr>
          <p:cNvSpPr/>
          <p:nvPr/>
        </p:nvSpPr>
        <p:spPr>
          <a:xfrm>
            <a:off x="1" y="-2"/>
            <a:ext cx="533669" cy="6858001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201770" y="987550"/>
            <a:ext cx="4205638" cy="2947246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solidFill>
                <a:srgbClr val="7030A0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endParaRPr lang="en-US" sz="1800">
              <a:solidFill>
                <a:srgbClr val="7030A0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r>
              <a:rPr lang="de-de" sz="1800">
                <a:solidFill>
                  <a:srgbClr val="7030A0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</a:t>
            </a:r>
            <a:br>
              <a:rPr lang="de-de" sz="180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endParaRPr lang="de-de" sz="1800"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DD535E9-756C-CDB3-1095-F312CED44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255765"/>
              </p:ext>
            </p:extLst>
          </p:nvPr>
        </p:nvGraphicFramePr>
        <p:xfrm>
          <a:off x="5797550" y="1874520"/>
          <a:ext cx="596900" cy="3657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96900">
                  <a:extLst>
                    <a:ext uri="{9D8B030D-6E8A-4147-A177-3AD203B41FA5}">
                      <a16:colId xmlns:a16="http://schemas.microsoft.com/office/drawing/2014/main" val="332306083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21565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D704A756-86C6-90A2-70D9-5E8D6BBE81D9}"/>
              </a:ext>
            </a:extLst>
          </p:cNvPr>
          <p:cNvSpPr txBox="1"/>
          <p:nvPr/>
        </p:nvSpPr>
        <p:spPr>
          <a:xfrm>
            <a:off x="870848" y="602829"/>
            <a:ext cx="443407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4200" b="1" dirty="0">
                <a:solidFill>
                  <a:srgbClr val="B60F45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Warum dies</a:t>
            </a:r>
            <a:br>
              <a:rPr lang="de-de" sz="4200" b="1" dirty="0">
                <a:solidFill>
                  <a:srgbClr val="B60F45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de-de" sz="4200" b="1" dirty="0">
                <a:solidFill>
                  <a:srgbClr val="B60F45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so wichtig ist: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D5C96C-8A65-65C5-76F7-DDACB70A28A5}"/>
              </a:ext>
            </a:extLst>
          </p:cNvPr>
          <p:cNvSpPr txBox="1"/>
          <p:nvPr/>
        </p:nvSpPr>
        <p:spPr>
          <a:xfrm>
            <a:off x="870848" y="2057400"/>
            <a:ext cx="416610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Trotz steigender Budgets für die Cybersicherheit sind die Sicherheitsstrategien und -investitionen nicht auf die wachsende Bedrohungslandschaft und die Raffinesse der Cyberbedrohungen ausgerichtet. </a:t>
            </a:r>
          </a:p>
        </p:txBody>
      </p:sp>
      <p:pic>
        <p:nvPicPr>
          <p:cNvPr id="3" name="Picture 2" descr="A screenshot of a graph&#10;&#10;Description automatically generated">
            <a:extLst>
              <a:ext uri="{FF2B5EF4-FFF2-40B4-BE49-F238E27FC236}">
                <a16:creationId xmlns:a16="http://schemas.microsoft.com/office/drawing/2014/main" id="{1728C339-01AA-9D51-514C-01146DA416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5807" y="337958"/>
            <a:ext cx="6688812" cy="618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11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2" y="0"/>
            <a:ext cx="3528645" cy="6858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5749B255-E352-D966-5FA4-486C136D1C52}"/>
              </a:ext>
            </a:extLst>
          </p:cNvPr>
          <p:cNvSpPr txBox="1">
            <a:spLocks/>
          </p:cNvSpPr>
          <p:nvPr/>
        </p:nvSpPr>
        <p:spPr>
          <a:xfrm>
            <a:off x="592054" y="366272"/>
            <a:ext cx="4110047" cy="603694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Zentrale Erkenntnis</a:t>
            </a:r>
            <a:r>
              <a:rPr lang="de-de" sz="42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:</a:t>
            </a:r>
          </a:p>
          <a:p>
            <a:endParaRPr lang="en-US" sz="2900" dirty="0">
              <a:solidFill>
                <a:schemeClr val="bg1"/>
              </a:solidFill>
              <a:latin typeface="Aptos"/>
              <a:cs typeface="Arial"/>
            </a:endParaRPr>
          </a:p>
          <a:p>
            <a:br>
              <a:rPr lang="de-de" sz="2400" b="1" dirty="0">
                <a:solidFill>
                  <a:schemeClr val="bg1"/>
                </a:solidFill>
                <a:latin typeface="Arial"/>
              </a:rPr>
            </a:br>
            <a:endParaRPr lang="de-de" sz="2400" b="1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7B85367-D318-8EB9-70CE-2CA9C56A0A19}"/>
              </a:ext>
            </a:extLst>
          </p:cNvPr>
          <p:cNvSpPr txBox="1"/>
          <p:nvPr/>
        </p:nvSpPr>
        <p:spPr>
          <a:xfrm>
            <a:off x="487950" y="1640526"/>
            <a:ext cx="391313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0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Die Mehrheit der IT-/Sicherheitsexperten gibt an, dass ihre Führungskräfte außerhalb der IT das Schwachstellenmanagement nicht vollständig überblicken.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DC1940-57A3-902F-0A4B-C319E3D5D43A}"/>
              </a:ext>
            </a:extLst>
          </p:cNvPr>
          <p:cNvSpPr txBox="1"/>
          <p:nvPr/>
        </p:nvSpPr>
        <p:spPr>
          <a:xfrm>
            <a:off x="430038" y="3634525"/>
            <a:ext cx="443407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Warum das so bedenklich ist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1714026-9D56-11F3-6AFC-462C1FD6F5D2}"/>
              </a:ext>
            </a:extLst>
          </p:cNvPr>
          <p:cNvSpPr txBox="1"/>
          <p:nvPr/>
        </p:nvSpPr>
        <p:spPr>
          <a:xfrm>
            <a:off x="487949" y="4829211"/>
            <a:ext cx="399880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000" baseline="0" dirty="0">
                <a:solidFill>
                  <a:schemeClr val="bg1"/>
                </a:solidFill>
                <a:latin typeface="Arial"/>
              </a:rPr>
              <a:t>Dies kann dazu führen, dass die Leistung des CISO falsch eingeschätzt wird und die Priorisierung von Sicherheits-ressourcen schwierig wird. </a:t>
            </a:r>
          </a:p>
        </p:txBody>
      </p:sp>
      <p:pic>
        <p:nvPicPr>
          <p:cNvPr id="4" name="Picture 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F9F86166-D6B4-F408-82FA-81D050E22F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3118" y="763005"/>
            <a:ext cx="6862133" cy="540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7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5">
            <a:extLst>
              <a:ext uri="{FF2B5EF4-FFF2-40B4-BE49-F238E27FC236}">
                <a16:creationId xmlns:a16="http://schemas.microsoft.com/office/drawing/2014/main" id="{077004E2-E450-53AF-9DE0-E685B6EBEDA2}"/>
              </a:ext>
            </a:extLst>
          </p:cNvPr>
          <p:cNvSpPr txBox="1">
            <a:spLocks/>
          </p:cNvSpPr>
          <p:nvPr/>
        </p:nvSpPr>
        <p:spPr>
          <a:xfrm>
            <a:off x="533670" y="615107"/>
            <a:ext cx="4110047" cy="603694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Zentrale Erkenntnis:</a:t>
            </a:r>
          </a:p>
          <a:p>
            <a:endParaRPr lang="en-US" sz="4000" dirty="0">
              <a:solidFill>
                <a:schemeClr val="bg1"/>
              </a:solidFill>
              <a:latin typeface="Aptos"/>
              <a:cs typeface="Arial"/>
            </a:endParaRPr>
          </a:p>
          <a:p>
            <a:br>
              <a:rPr lang="de-de" sz="2400" b="1" dirty="0">
                <a:solidFill>
                  <a:schemeClr val="bg1"/>
                </a:solidFill>
                <a:latin typeface="Arial"/>
              </a:rPr>
            </a:br>
            <a:endParaRPr lang="de-de" sz="2400" b="1" dirty="0">
              <a:solidFill>
                <a:schemeClr val="bg1"/>
              </a:solidFill>
              <a:latin typeface="Arial"/>
            </a:endParaRPr>
          </a:p>
        </p:txBody>
      </p:sp>
      <p:pic>
        <p:nvPicPr>
          <p:cNvPr id="10" name="Picture 9" descr="A red and purple squares&#10;&#10;Description automatically generated">
            <a:extLst>
              <a:ext uri="{FF2B5EF4-FFF2-40B4-BE49-F238E27FC236}">
                <a16:creationId xmlns:a16="http://schemas.microsoft.com/office/drawing/2014/main" id="{7C02ADA1-2C8E-5C55-FDA0-F2473A6879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" t="40631" r="23381"/>
          <a:stretch/>
        </p:blipFill>
        <p:spPr>
          <a:xfrm rot="10800000">
            <a:off x="-11577" y="3044336"/>
            <a:ext cx="4921780" cy="3813664"/>
          </a:xfrm>
          <a:prstGeom prst="rect">
            <a:avLst/>
          </a:prstGeom>
        </p:spPr>
      </p:pic>
      <p:pic>
        <p:nvPicPr>
          <p:cNvPr id="4" name="Picture 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06848B77-3715-3177-2B19-AF5F4665B3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657" y="1218801"/>
            <a:ext cx="6974254" cy="47916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1AA48A9-3493-E1EB-1E95-1D3B603572E6}"/>
              </a:ext>
            </a:extLst>
          </p:cNvPr>
          <p:cNvSpPr txBox="1"/>
          <p:nvPr/>
        </p:nvSpPr>
        <p:spPr>
          <a:xfrm>
            <a:off x="455373" y="1906559"/>
            <a:ext cx="431810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Führungskräfte im Sicherheitsbereich und außerhalb der IT sind sich nicht einig über die Schwere und die potenziellen Auswirkungen von Cyberrisiken. </a:t>
            </a:r>
          </a:p>
        </p:txBody>
      </p:sp>
    </p:spTree>
    <p:extLst>
      <p:ext uri="{BB962C8B-B14F-4D97-AF65-F5344CB8AC3E}">
        <p14:creationId xmlns:p14="http://schemas.microsoft.com/office/powerpoint/2010/main" val="360765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5">
            <a:extLst>
              <a:ext uri="{FF2B5EF4-FFF2-40B4-BE49-F238E27FC236}">
                <a16:creationId xmlns:a16="http://schemas.microsoft.com/office/drawing/2014/main" id="{5C67CAF3-CCAF-D303-F592-E754628075A3}"/>
              </a:ext>
            </a:extLst>
          </p:cNvPr>
          <p:cNvSpPr txBox="1">
            <a:spLocks/>
          </p:cNvSpPr>
          <p:nvPr/>
        </p:nvSpPr>
        <p:spPr>
          <a:xfrm>
            <a:off x="609601" y="1003140"/>
            <a:ext cx="2596895" cy="801276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900" b="1">
              <a:solidFill>
                <a:srgbClr val="7030A0"/>
              </a:solidFill>
              <a:latin typeface="Arial"/>
              <a:ea typeface="Inter Light"/>
              <a:cs typeface="Arial"/>
            </a:endParaRPr>
          </a:p>
          <a:p>
            <a:endParaRPr lang="en-US" sz="2000">
              <a:solidFill>
                <a:srgbClr val="7030A0"/>
              </a:solidFill>
              <a:latin typeface="Arial"/>
              <a:ea typeface="+mn-lt"/>
              <a:cs typeface="+mn-lt"/>
            </a:endParaRPr>
          </a:p>
          <a:p>
            <a:r>
              <a:rPr lang="de-de" sz="2200" b="1">
                <a:solidFill>
                  <a:srgbClr val="7030A0"/>
                </a:solidFill>
                <a:latin typeface="Arial"/>
                <a:ea typeface="+mn-lt"/>
                <a:cs typeface="+mn-lt"/>
              </a:rPr>
              <a:t> </a:t>
            </a:r>
            <a:br>
              <a:rPr lang="de-de" sz="2000" b="0">
                <a:latin typeface="Arial"/>
                <a:ea typeface="Inter Light" panose="02000403000000020004" pitchFamily="2" charset="0"/>
              </a:rPr>
            </a:br>
            <a:endParaRPr lang="de-de" sz="2000" b="0">
              <a:latin typeface="Arial"/>
              <a:ea typeface="Inter Light" panose="02000403000000020004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692CD1C-928E-93D2-0C40-C61C2AE96142}"/>
              </a:ext>
            </a:extLst>
          </p:cNvPr>
          <p:cNvSpPr/>
          <p:nvPr/>
        </p:nvSpPr>
        <p:spPr>
          <a:xfrm>
            <a:off x="1" y="-2"/>
            <a:ext cx="533669" cy="6858001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8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1DE552-0120-C4B5-D0E7-05BF0AA64491}"/>
              </a:ext>
            </a:extLst>
          </p:cNvPr>
          <p:cNvSpPr txBox="1"/>
          <p:nvPr/>
        </p:nvSpPr>
        <p:spPr>
          <a:xfrm>
            <a:off x="870848" y="602829"/>
            <a:ext cx="443407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4000" b="1" dirty="0">
                <a:solidFill>
                  <a:srgbClr val="B60F45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Warum dies</a:t>
            </a:r>
            <a:br>
              <a:rPr lang="de-de" sz="4000" b="1" dirty="0">
                <a:solidFill>
                  <a:srgbClr val="B60F45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de-de" sz="4000" b="1" dirty="0">
                <a:solidFill>
                  <a:srgbClr val="B60F45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so wichtig ist: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63CE4C-3C9C-D428-826A-A2F12668439D}"/>
              </a:ext>
            </a:extLst>
          </p:cNvPr>
          <p:cNvSpPr txBox="1"/>
          <p:nvPr/>
        </p:nvSpPr>
        <p:spPr>
          <a:xfrm>
            <a:off x="5566173" y="665114"/>
            <a:ext cx="601622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Da CEOs und Vorstände CISOs um strategischen Rat bitten, müssen CISOs lernen, Risiken mit Blick auf die Geschäftsziele und -prioritäten effektiv zu kommunizieren. </a:t>
            </a:r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41ECEBF2-8360-9665-7AE9-57CFFDC5B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847" y="2742520"/>
            <a:ext cx="10926235" cy="212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38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1"/>
          <p:cNvSpPr txBox="1"/>
          <p:nvPr/>
        </p:nvSpPr>
        <p:spPr>
          <a:xfrm>
            <a:off x="5885391" y="1798751"/>
            <a:ext cx="5467118" cy="4308872"/>
          </a:xfrm>
          <a:prstGeom prst="rect">
            <a:avLst/>
          </a:prstGeom>
        </p:spPr>
        <p:txBody>
          <a:bodyPr wrap="square" lIns="0" tIns="0" rIns="0" bIns="0" rtlCol="0" anchor="t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r>
              <a:rPr lang="de-de" sz="20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Wie bleiben Ihr Vorstand und Ihre Geschäftsleitung über die Cyber-Bedrohungslandschaft und deren mögliche Auswirkungen auf Ihr Unternehmen auf dem Laufenden?</a:t>
            </a:r>
          </a:p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endParaRPr lang="en-US" sz="20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r>
              <a:rPr lang="de-de" sz="20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Gibt es in Ihrem Vorstand Mitglieder mit</a:t>
            </a:r>
            <a:br>
              <a:rPr lang="de-de" sz="20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Sicherheits- und IT-Fachwissen?</a:t>
            </a:r>
          </a:p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endParaRPr lang="en-US" sz="20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r>
              <a:rPr lang="de-de" sz="20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Wie oft wird die Cyberbereitschaft unter den </a:t>
            </a:r>
            <a:r>
              <a:rPr lang="de-de" sz="2000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Stakeholdern</a:t>
            </a:r>
            <a:r>
              <a:rPr lang="de-de" sz="20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 diskutiert?</a:t>
            </a:r>
          </a:p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endParaRPr lang="en-US" sz="20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r>
              <a:rPr lang="de-de" sz="20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Wie sieht Ihr Plan zur Reaktion auf Cybervorfälle aus? Entspricht er den Standards und bewährten Verfahren der Cybersicherheitsbranche? </a:t>
            </a:r>
          </a:p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endParaRPr lang="en-US" sz="20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endParaRPr lang="en-US" sz="20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id="{F299E3A7-7B63-8A79-C008-0DC44E843F6A}"/>
              </a:ext>
            </a:extLst>
          </p:cNvPr>
          <p:cNvSpPr txBox="1"/>
          <p:nvPr/>
        </p:nvSpPr>
        <p:spPr>
          <a:xfrm>
            <a:off x="533670" y="1990289"/>
            <a:ext cx="3410649" cy="20774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11"/>
              </a:lnSpc>
            </a:pP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Fragen zur Bewertung der internen Abstimmung in Bezug auf und des Verständnisses der Führungskräfte für die  Cybersicherheits-risiken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D20EB-5006-D3E6-79DA-DE8D6057514D}"/>
              </a:ext>
            </a:extLst>
          </p:cNvPr>
          <p:cNvSpPr txBox="1"/>
          <p:nvPr/>
        </p:nvSpPr>
        <p:spPr>
          <a:xfrm>
            <a:off x="5885390" y="522470"/>
            <a:ext cx="5365202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2400" b="1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Die Rolle der Führungsetage</a:t>
            </a:r>
            <a:r>
              <a:rPr lang="de-de" sz="24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, wenn es darum geht, Risiken zu verstehen und zu erkennen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9463606-8D7C-28B8-568D-40F60F9D989D}"/>
              </a:ext>
            </a:extLst>
          </p:cNvPr>
          <p:cNvSpPr txBox="1">
            <a:spLocks/>
          </p:cNvSpPr>
          <p:nvPr/>
        </p:nvSpPr>
        <p:spPr>
          <a:xfrm>
            <a:off x="533670" y="705349"/>
            <a:ext cx="3268710" cy="1174725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Diskussions-</a:t>
            </a:r>
            <a:b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leitfaden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:</a:t>
            </a:r>
          </a:p>
          <a:p>
            <a:br>
              <a:rPr lang="de-de" sz="2400" b="1" dirty="0">
                <a:solidFill>
                  <a:schemeClr val="bg1"/>
                </a:solidFill>
                <a:latin typeface="Arial"/>
              </a:rPr>
            </a:br>
            <a:endParaRPr lang="de-de" sz="2400" b="1" dirty="0">
              <a:solidFill>
                <a:schemeClr val="bg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122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>
            <a:extLst>
              <a:ext uri="{FF2B5EF4-FFF2-40B4-BE49-F238E27FC236}">
                <a16:creationId xmlns:a16="http://schemas.microsoft.com/office/drawing/2014/main" id="{B918CB97-7761-CCA9-095B-81DA5142C7CE}"/>
              </a:ext>
            </a:extLst>
          </p:cNvPr>
          <p:cNvSpPr txBox="1"/>
          <p:nvPr/>
        </p:nvSpPr>
        <p:spPr>
          <a:xfrm>
            <a:off x="533671" y="2044005"/>
            <a:ext cx="3433895" cy="20774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11"/>
              </a:lnSpc>
            </a:pP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Fragen zur Bewertung der internen Abstimmung in Bezug auf und des Verständnisses der Führungskräfte für die Cybersicherheits-risiken </a:t>
            </a:r>
          </a:p>
        </p:txBody>
      </p:sp>
      <p:sp>
        <p:nvSpPr>
          <p:cNvPr id="7" name="Title 5">
            <a:extLst>
              <a:ext uri="{FF2B5EF4-FFF2-40B4-BE49-F238E27FC236}">
                <a16:creationId xmlns:a16="http://schemas.microsoft.com/office/drawing/2014/main" id="{A0AD69E7-9FA3-C327-67AA-8A253F43D6DA}"/>
              </a:ext>
            </a:extLst>
          </p:cNvPr>
          <p:cNvSpPr txBox="1">
            <a:spLocks/>
          </p:cNvSpPr>
          <p:nvPr/>
        </p:nvSpPr>
        <p:spPr>
          <a:xfrm>
            <a:off x="533671" y="790085"/>
            <a:ext cx="3276058" cy="1001770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Diskussions-</a:t>
            </a:r>
            <a:b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leitfaden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:</a:t>
            </a:r>
          </a:p>
          <a:p>
            <a:b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endParaRPr lang="de-de" sz="2400" dirty="0">
              <a:solidFill>
                <a:schemeClr val="bg1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21">
            <a:extLst>
              <a:ext uri="{FF2B5EF4-FFF2-40B4-BE49-F238E27FC236}">
                <a16:creationId xmlns:a16="http://schemas.microsoft.com/office/drawing/2014/main" id="{34A4595A-A2A9-F3DF-124E-C0E1472137A2}"/>
              </a:ext>
            </a:extLst>
          </p:cNvPr>
          <p:cNvSpPr txBox="1"/>
          <p:nvPr/>
        </p:nvSpPr>
        <p:spPr>
          <a:xfrm>
            <a:off x="5885390" y="1678521"/>
            <a:ext cx="5237881" cy="35009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r>
              <a:rPr lang="de-de" sz="18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Wie bestimmt Ihr Unternehmen, wo das Budget für Cybersicherheit eingesetzt werden soll?</a:t>
            </a:r>
          </a:p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endParaRPr lang="en-US" sz="18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r>
              <a:rPr lang="de-de" sz="18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Sind Ihre Investitionen in die Cybersicherheit auf die wichtigsten Cyberbedrohungen ausgerichtet, und wie wird dies bewertet?</a:t>
            </a:r>
          </a:p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endParaRPr lang="en-US" sz="18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501015" lvl="1" indent="-342900">
              <a:lnSpc>
                <a:spcPts val="2053"/>
              </a:lnSpc>
              <a:buFont typeface="+mj-lt"/>
              <a:buAutoNum type="arabicPeriod"/>
            </a:pPr>
            <a:r>
              <a:rPr lang="de-de" sz="18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Wie haben Sie einen umfassenden Sicherheitsrahmen für die Risikobewertung in den verschiedenen Unternehmensbereichen entwickelt, einschließlich der Bewertung von Anbietern und Risikomanagement Dritter?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D24BE58-0E89-FA37-9957-DE2772C7C1BB}"/>
              </a:ext>
            </a:extLst>
          </p:cNvPr>
          <p:cNvSpPr txBox="1"/>
          <p:nvPr/>
        </p:nvSpPr>
        <p:spPr>
          <a:xfrm>
            <a:off x="5885390" y="705350"/>
            <a:ext cx="536520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2400" b="1" dirty="0">
                <a:solidFill>
                  <a:srgbClr val="FFFFFF"/>
                </a:solidFill>
                <a:latin typeface="Arial"/>
                <a:cs typeface="Arial"/>
              </a:rPr>
              <a:t>Abstimmung der Prioritäten bei Cyberrisiken </a:t>
            </a:r>
          </a:p>
        </p:txBody>
      </p:sp>
    </p:spTree>
    <p:extLst>
      <p:ext uri="{BB962C8B-B14F-4D97-AF65-F5344CB8AC3E}">
        <p14:creationId xmlns:p14="http://schemas.microsoft.com/office/powerpoint/2010/main" val="208769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1"/>
          <p:cNvSpPr txBox="1"/>
          <p:nvPr/>
        </p:nvSpPr>
        <p:spPr>
          <a:xfrm>
            <a:off x="5798820" y="914401"/>
            <a:ext cx="5684521" cy="56553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01015" lvl="1" indent="-342900">
              <a:lnSpc>
                <a:spcPts val="2053"/>
              </a:lnSpc>
              <a:buAutoNum type="arabicPeriod"/>
            </a:pPr>
            <a:endParaRPr lang="en-US" sz="18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158115" lvl="1">
              <a:lnSpc>
                <a:spcPts val="2053"/>
              </a:lnSpc>
            </a:pPr>
            <a:endParaRPr lang="en-US" sz="18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158115" lvl="1">
              <a:lnSpc>
                <a:spcPts val="2053"/>
              </a:lnSpc>
            </a:pPr>
            <a:endParaRPr lang="en-US" sz="18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501015" lvl="1" indent="-342900">
              <a:lnSpc>
                <a:spcPts val="2053"/>
              </a:lnSpc>
              <a:buAutoNum type="arabicPeriod"/>
            </a:pPr>
            <a:r>
              <a:rPr lang="de-de" sz="18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Welche Rolle spielt die Sicherheit bei strategischen Geschäftsentscheidungen wie der </a:t>
            </a:r>
            <a:r>
              <a:rPr lang="de-de" sz="1800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Einhaltung von Rechtsvorschriften, Krisenkommunikation </a:t>
            </a:r>
            <a:r>
              <a:rPr lang="de-de" sz="18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und Implementierung einer neuen Infrastruktur?</a:t>
            </a:r>
          </a:p>
          <a:p>
            <a:pPr marL="501015" lvl="1" indent="-342900">
              <a:lnSpc>
                <a:spcPts val="2053"/>
              </a:lnSpc>
              <a:buAutoNum type="arabicPeriod"/>
            </a:pPr>
            <a:endParaRPr lang="en-US" sz="18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501015" lvl="1" indent="-342900">
              <a:lnSpc>
                <a:spcPts val="2053"/>
              </a:lnSpc>
              <a:buAutoNum type="arabicPeriod"/>
            </a:pPr>
            <a:r>
              <a:rPr lang="de-de" sz="18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Wie ordnen Sicherheitsverantwortliche die Schwere und die potenziellen Auswirkungen von Cyberrisiken ein – finanziell, rechtlich, hinsichtlich der Unternehmensreputation, betrieblich usw.? </a:t>
            </a:r>
            <a:br>
              <a:rPr lang="de-de" sz="18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de-de" sz="18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Steht diese Sichtweise im Einklang mit anderen Führungskräften im Unternehmen? </a:t>
            </a:r>
          </a:p>
          <a:p>
            <a:pPr marL="501015" lvl="1" indent="-342900">
              <a:lnSpc>
                <a:spcPts val="2053"/>
              </a:lnSpc>
              <a:buAutoNum type="arabicPeriod"/>
            </a:pPr>
            <a:endParaRPr lang="en-US" sz="18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  <a:p>
            <a:pPr marL="501015" lvl="1" indent="-342900">
              <a:lnSpc>
                <a:spcPts val="2053"/>
              </a:lnSpc>
              <a:buAutoNum type="arabicPeriod"/>
            </a:pPr>
            <a:r>
              <a:rPr lang="de-de" sz="18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Welche wichtigen Kennzahlen wurden zwischen dem Sicherheitsteam und anderen Stakeholdern festgelegt, um die unternehmensweiten Auswirkungen von Sicherheitsvorfällen zu tracken und zu messen?</a:t>
            </a:r>
          </a:p>
          <a:p>
            <a:pPr marL="462915" lvl="1" indent="-304800">
              <a:lnSpc>
                <a:spcPts val="2053"/>
              </a:lnSpc>
              <a:buFont typeface="+mj-lt"/>
              <a:buAutoNum type="arabicPeriod"/>
            </a:pPr>
            <a:endParaRPr lang="en-US" sz="1800" dirty="0">
              <a:solidFill>
                <a:srgbClr val="FFFFFF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FCB5D1-0A8F-3CF0-91CB-D812ED5C5139}"/>
              </a:ext>
            </a:extLst>
          </p:cNvPr>
          <p:cNvSpPr txBox="1"/>
          <p:nvPr/>
        </p:nvSpPr>
        <p:spPr>
          <a:xfrm>
            <a:off x="5885390" y="732401"/>
            <a:ext cx="4913330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sz="2400" b="1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Befähigung des CISO als strategische Führungskraft </a:t>
            </a:r>
          </a:p>
        </p:txBody>
      </p:sp>
      <p:sp>
        <p:nvSpPr>
          <p:cNvPr id="8" name="TextBox 6">
            <a:extLst>
              <a:ext uri="{FF2B5EF4-FFF2-40B4-BE49-F238E27FC236}">
                <a16:creationId xmlns:a16="http://schemas.microsoft.com/office/drawing/2014/main" id="{53188057-6865-4962-884E-E2A12303DB38}"/>
              </a:ext>
            </a:extLst>
          </p:cNvPr>
          <p:cNvSpPr txBox="1"/>
          <p:nvPr/>
        </p:nvSpPr>
        <p:spPr>
          <a:xfrm>
            <a:off x="533671" y="2044005"/>
            <a:ext cx="3588878" cy="17312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11"/>
              </a:lnSpc>
            </a:pPr>
            <a:r>
              <a:rPr lang="de-de" sz="2400" dirty="0">
                <a:solidFill>
                  <a:srgbClr val="FFFFFF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Fragen zur Bewertung der Abstimmung auf und des Verständnisses der Führungskräfte für Cybersicherheits-risiken</a:t>
            </a:r>
          </a:p>
        </p:txBody>
      </p:sp>
      <p:sp>
        <p:nvSpPr>
          <p:cNvPr id="9" name="Title 5">
            <a:extLst>
              <a:ext uri="{FF2B5EF4-FFF2-40B4-BE49-F238E27FC236}">
                <a16:creationId xmlns:a16="http://schemas.microsoft.com/office/drawing/2014/main" id="{CC12E2DF-850F-65B6-91CE-84CC79F4B883}"/>
              </a:ext>
            </a:extLst>
          </p:cNvPr>
          <p:cNvSpPr txBox="1">
            <a:spLocks/>
          </p:cNvSpPr>
          <p:nvPr/>
        </p:nvSpPr>
        <p:spPr>
          <a:xfrm>
            <a:off x="533671" y="705350"/>
            <a:ext cx="3709115" cy="1001770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</a:pP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Diskussions-</a:t>
            </a:r>
            <a:b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r>
              <a:rPr lang="de-de" sz="4000" b="1" dirty="0" err="1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leitfaden</a:t>
            </a:r>
            <a: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  <a:t>:</a:t>
            </a:r>
            <a:br>
              <a:rPr lang="de-de" sz="4000" b="1" dirty="0">
                <a:solidFill>
                  <a:schemeClr val="bg1"/>
                </a:solidFill>
                <a:latin typeface="Arial" panose="020B0604020202020204" pitchFamily="34" charset="0"/>
                <a:ea typeface="Inter" panose="020B0502030000000004" pitchFamily="34" charset="0"/>
                <a:cs typeface="Arial" panose="020B0604020202020204" pitchFamily="34" charset="0"/>
              </a:rPr>
            </a:br>
            <a:endParaRPr lang="de-de" sz="4000" b="1" dirty="0">
              <a:solidFill>
                <a:schemeClr val="bg1"/>
              </a:solidFill>
              <a:latin typeface="Arial" panose="020B0604020202020204" pitchFamily="34" charset="0"/>
              <a:ea typeface="Inter" panose="020B05020300000000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29" ma:contentTypeDescription="Create a new document." ma:contentTypeScope="" ma:versionID="bea759b22810742c6e608d460e70f72a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d23d51fd32b8d95dec40b7cb004a5fd0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Choice" minOccurs="0"/>
                <xsd:element ref="ns2:Hyperlink" minOccurs="0"/>
                <xsd:element ref="ns2:ImageTyp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Round_x002d_01" minOccurs="0"/>
                <xsd:element ref="ns2:MediaServiceSearchProperties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Choice" ma:index="4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5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ype" ma:index="7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Round_x002d_01" ma:index="31" nillable="true" ma:displayName="Round-01" ma:default="0" ma:format="Dropdown" ma:internalName="Round_x002d_01">
      <xsd:simpleType>
        <xsd:restriction base="dms:Boolean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humbnail" ma:index="33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a53939c-dcd9-44dd-ac85-d0bd4e15d91e">
      <UserInfo>
        <DisplayName>Rachel Haberman</DisplayName>
        <AccountId>118</AccountId>
        <AccountType/>
      </UserInfo>
      <UserInfo>
        <DisplayName>Rob Lesieur</DisplayName>
        <AccountId>212</AccountId>
        <AccountType/>
      </UserInfo>
      <UserInfo>
        <DisplayName>Nan Frazee-Byington</DisplayName>
        <AccountId>164</AccountId>
        <AccountType/>
      </UserInfo>
      <UserInfo>
        <DisplayName>Hannah Saenz</DisplayName>
        <AccountId>857</AccountId>
        <AccountType/>
      </UserInfo>
      <UserInfo>
        <DisplayName>Nate Stitt</DisplayName>
        <AccountId>90</AccountId>
        <AccountType/>
      </UserInfo>
      <UserInfo>
        <DisplayName>Fred Gosker</DisplayName>
        <AccountId>102</AccountId>
        <AccountType/>
      </UserInfo>
      <UserInfo>
        <DisplayName>Devin Hanson</DisplayName>
        <AccountId>167</AccountId>
        <AccountType/>
      </UserInfo>
      <UserInfo>
        <DisplayName>Katherine French</DisplayName>
        <AccountId>220</AccountId>
        <AccountType/>
      </UserInfo>
    </SharedWithUsers>
    <TaxCatchAll xmlns="da53939c-dcd9-44dd-ac85-d0bd4e15d91e" xsi:nil="true"/>
    <lcf76f155ced4ddcb4097134ff3c332f xmlns="5fdd1cf4-3cc0-4432-a7a2-7109790f3d31">
      <Terms xmlns="http://schemas.microsoft.com/office/infopath/2007/PartnerControls"/>
    </lcf76f155ced4ddcb4097134ff3c332f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Round_x002d_01 xmlns="5fdd1cf4-3cc0-4432-a7a2-7109790f3d31">false</Round_x002d_01>
    <Thumbnail xmlns="5fdd1cf4-3cc0-4432-a7a2-7109790f3d31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A44BD71-C421-4F80-ADF1-B1D0F905786E}">
  <ds:schemaRefs>
    <ds:schemaRef ds:uri="5fdd1cf4-3cc0-4432-a7a2-7109790f3d31"/>
    <ds:schemaRef ds:uri="da53939c-dcd9-44dd-ac85-d0bd4e15d9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5BEEB5E-35BC-4D4F-8B80-8A6A19F512AA}">
  <ds:schemaRefs>
    <ds:schemaRef ds:uri="http://www.w3.org/XML/1998/namespace"/>
    <ds:schemaRef ds:uri="5fdd1cf4-3cc0-4432-a7a2-7109790f3d31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purl.org/dc/elements/1.1/"/>
    <ds:schemaRef ds:uri="da53939c-dcd9-44dd-ac85-d0bd4e15d91e"/>
  </ds:schemaRefs>
</ds:datastoreItem>
</file>

<file path=customXml/itemProps3.xml><?xml version="1.0" encoding="utf-8"?>
<ds:datastoreItem xmlns:ds="http://schemas.openxmlformats.org/officeDocument/2006/customXml" ds:itemID="{5E9E4646-ED13-4283-84AC-8D93DA2964C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650</Words>
  <Application>Microsoft Macintosh PowerPoint</Application>
  <PresentationFormat>Widescreen</PresentationFormat>
  <Paragraphs>73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Aptos</vt:lpstr>
      <vt:lpstr>Arial</vt:lpstr>
      <vt:lpstr>Arial Black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Britta Weber</dc:creator>
  <cp:keywords/>
  <dc:description/>
  <cp:lastModifiedBy>Katherine French</cp:lastModifiedBy>
  <cp:revision>35</cp:revision>
  <dcterms:created xsi:type="dcterms:W3CDTF">2024-06-10T14:19:24Z</dcterms:created>
  <dcterms:modified xsi:type="dcterms:W3CDTF">2024-07-09T15:38:59Z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0x010100C6A529CB4A62A742AE048CABF7079222</vt:lpwstr>
  </property>
  <property fmtid="{D5CDD505-2E9C-101B-9397-08002B2CF9AE}" pid="3" name="MediaServiceImageTags">
    <vt:lpwstr/>
  </property>
  <property fmtid="{D5CDD505-2E9C-101B-9397-08002B2CF9AE}" pid="4" name="Metadata">
    <vt:lpwstr/>
  </property>
</Properties>
</file>