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4"/>
  </p:notesMasterIdLst>
  <p:sldIdLst>
    <p:sldId id="256" r:id="rId5"/>
    <p:sldId id="2147478936" r:id="rId6"/>
    <p:sldId id="2147478938" r:id="rId7"/>
    <p:sldId id="2147478954" r:id="rId8"/>
    <p:sldId id="2147478950" r:id="rId9"/>
    <p:sldId id="2147478951" r:id="rId10"/>
    <p:sldId id="2147478953" r:id="rId11"/>
    <p:sldId id="2147478941" r:id="rId12"/>
    <p:sldId id="2147478934" r:id="rId13"/>
  </p:sldIdLst>
  <p:sldSz cx="18288000" cy="10287000"/>
  <p:notesSz cx="6858000" cy="9144000"/>
  <p:embeddedFontLst>
    <p:embeddedFont>
      <p:font typeface="Inter" panose="020B0502030000000004" pitchFamily="34" charset="0"/>
      <p:regular r:id="rId15"/>
      <p:bold r:id="rId16"/>
      <p:italic r:id="rId17"/>
      <p:boldItalic r:id="rId18"/>
    </p:embeddedFont>
    <p:embeddedFont>
      <p:font typeface="Inter Italic" panose="020B0502030000000004" pitchFamily="34" charset="0"/>
      <p:regular r:id="rId19"/>
      <p:bold r:id="rId20"/>
      <p:italic r:id="rId21"/>
      <p:boldItalic r:id="rId22"/>
    </p:embeddedFont>
    <p:embeddedFont>
      <p:font typeface="Inter Light" panose="02000403000000020004" pitchFamily="2" charset="0"/>
      <p:regular r:id="rId23"/>
      <p: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760" userDrawn="1">
          <p15:clr>
            <a:srgbClr val="A4A3A4"/>
          </p15:clr>
        </p15:guide>
        <p15:guide id="3" orient="horz" pos="32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1A5014-A220-2A3C-A423-569137273C96}" name="Rachel Haberman" initials="" userId="S::Rachel.Haberman@ivanti.com::b9637989-e1d2-4578-b50b-e8246d3a296e" providerId="AD"/>
  <p188:author id="{8A9A9F2D-AFC0-9673-4CFD-40F1C825BCA6}" name="Rachel Haberman" initials="RH" userId="S::rachel.haberman@ivanti.com::b9637989-e1d2-4578-b50b-e8246d3a296e" providerId="AD"/>
  <p188:author id="{73753831-15E0-B539-D7F7-51617DE5465C}" name="Ilka List" initials="IL" userId="S::Ilka.List@ivanti.com::a4c610de-2388-4b47-a932-93a0e0750361" providerId="AD"/>
  <p188:author id="{5E3D9B5D-32A8-C702-7B42-68F84607944D}" name="Devin Hanson" initials="DH" userId="S::devin.hanson@ivanti.com::58ccc2a3-3649-461e-8a55-57d52dbae2f6" providerId="AD"/>
  <p188:author id="{4FF61F7F-8BFD-A616-E8DC-517718F72168}" name="Paige Breaux" initials="PB" userId="S::paige.breaux@ivanti.com::a63b32b6-6732-400a-a2cf-b4842bf2a45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0389"/>
    <a:srgbClr val="E92A3B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42" autoAdjust="0"/>
    <p:restoredTop sz="94660"/>
  </p:normalViewPr>
  <p:slideViewPr>
    <p:cSldViewPr snapToGrid="0">
      <p:cViewPr varScale="1">
        <p:scale>
          <a:sx n="73" d="100"/>
          <a:sy n="73" d="100"/>
        </p:scale>
        <p:origin x="808" y="200"/>
      </p:cViewPr>
      <p:guideLst>
        <p:guide pos="5760"/>
        <p:guide orient="horz"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0.fntdata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D3440-A990-B743-94FD-1272A487B74C}" type="datetimeFigureOut">
              <a:rPr lang="en-US" smtClean="0"/>
              <a:t>9/24/24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9D702E-58EF-6646-AF43-A7D5FE7CE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355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498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923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212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80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185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0072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121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242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38FFB-0A3C-9A16-73F1-0B3CFD26A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2D522B-8DD0-956B-812D-AFE7C95C2E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09E2FA-CA14-6746-1038-1F451B7E0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481F5A-C42A-C8D7-495B-E086B4F27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605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28AA81F-479C-1738-82C6-45109EBBD1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" r="2003"/>
          <a:stretch/>
        </p:blipFill>
        <p:spPr>
          <a:xfrm>
            <a:off x="-215153" y="-217803"/>
            <a:ext cx="18694882" cy="10948556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 b="1" i="0">
                <a:latin typeface="Inter" panose="020B05020300000000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510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b="1" dirty="0">
              <a:latin typeface="Inter" panose="020B05020300000000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>
            <a:off x="0" y="0"/>
            <a:ext cx="18287999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b="1" dirty="0">
              <a:latin typeface="Inter" panose="020B050203000000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591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i="0" cap="all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 b="1" i="0">
                <a:latin typeface="Inter" panose="020B0502030000000004" pitchFamily="34" charset="0"/>
              </a:defRPr>
            </a:lvl1pPr>
            <a:lvl2pPr>
              <a:defRPr sz="2800" b="1" i="0">
                <a:latin typeface="Inter" panose="020B0502030000000004" pitchFamily="34" charset="0"/>
              </a:defRPr>
            </a:lvl2pPr>
            <a:lvl3pPr>
              <a:defRPr sz="2400" b="1" i="0">
                <a:latin typeface="Inter" panose="020B0502030000000004" pitchFamily="34" charset="0"/>
              </a:defRPr>
            </a:lvl3pPr>
            <a:lvl4pPr>
              <a:defRPr sz="2000" b="1" i="0">
                <a:latin typeface="Inter" panose="020B0502030000000004" pitchFamily="34" charset="0"/>
              </a:defRPr>
            </a:lvl4pPr>
            <a:lvl5pPr>
              <a:defRPr sz="2000" b="1" i="0">
                <a:latin typeface="Inter" panose="020B05020300000000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Inter" panose="020B05020300000000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vanti.com/de/secure-experienc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hyperlink" Target="http://www.ivanti.com/secure-experienc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://www.ivanti.com/de/research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ivanti.com/de/resources/research-reports/digital-employee-experience" TargetMode="External"/><Relationship Id="rId5" Type="http://schemas.openxmlformats.org/officeDocument/2006/relationships/hyperlink" Target="https://www.ivanti.com/de/resources/research-reports/state-of-cybersecurity-report" TargetMode="External"/><Relationship Id="rId4" Type="http://schemas.openxmlformats.org/officeDocument/2006/relationships/hyperlink" Target="https://www.ivanti.com/de/resources/research-reports/everywhere-work-repor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927795" y="8455977"/>
            <a:ext cx="12840426" cy="956929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de-de" sz="2600" dirty="0">
                <a:solidFill>
                  <a:srgbClr val="FFFFFF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  <a:t>Lesen Sie den vollständigen Report und laden Sie alle Grafiken unter</a:t>
            </a:r>
            <a:br>
              <a:rPr lang="de-de" sz="2600" dirty="0">
                <a:solidFill>
                  <a:srgbClr val="FFFFFF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</a:br>
            <a:r>
              <a:rPr lang="de-de" sz="260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</a:t>
            </a:r>
            <a:r>
              <a:rPr lang="de-DE" sz="260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de/</a:t>
            </a:r>
            <a:r>
              <a:rPr lang="de-de" sz="260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secure-experience</a:t>
            </a:r>
            <a:r>
              <a:rPr lang="de-DE" sz="260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  <a:t> </a:t>
            </a:r>
            <a:r>
              <a:rPr lang="de-de" sz="2600" dirty="0">
                <a:solidFill>
                  <a:srgbClr val="FFFFFF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  <a:t>herunter</a:t>
            </a:r>
            <a:endParaRPr lang="de-de" sz="2600" dirty="0">
              <a:solidFill>
                <a:srgbClr val="FFFFFF"/>
              </a:solidFill>
              <a:latin typeface="Arial" panose="020B0604020202020204" pitchFamily="34" charset="0"/>
              <a:ea typeface="Inter Medium" panose="020B0502030000000004" pitchFamily="34" charset="0"/>
              <a:cs typeface="Arial" panose="020B0604020202020204" pitchFamily="34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5E5CAD-E61E-45D2-27C6-16DD64CC80ED}"/>
              </a:ext>
            </a:extLst>
          </p:cNvPr>
          <p:cNvSpPr/>
          <p:nvPr/>
        </p:nvSpPr>
        <p:spPr>
          <a:xfrm>
            <a:off x="8805929" y="8822028"/>
            <a:ext cx="4962292" cy="529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CEB03F-FAA4-8FB3-C3DB-8BA039F446EC}"/>
              </a:ext>
            </a:extLst>
          </p:cNvPr>
          <p:cNvSpPr txBox="1"/>
          <p:nvPr/>
        </p:nvSpPr>
        <p:spPr>
          <a:xfrm>
            <a:off x="763891" y="719126"/>
            <a:ext cx="12011205" cy="4425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500"/>
              </a:lnSpc>
            </a:pPr>
            <a:r>
              <a:rPr lang="de-de" sz="9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Sicherung </a:t>
            </a:r>
            <a:br>
              <a:rPr lang="de-DE" sz="9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9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 digitalen Mitarbeitererfahrung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DFE11E-DB64-F3CA-ED6C-0BBE42569CC9}"/>
              </a:ext>
            </a:extLst>
          </p:cNvPr>
          <p:cNvSpPr txBox="1"/>
          <p:nvPr/>
        </p:nvSpPr>
        <p:spPr>
          <a:xfrm>
            <a:off x="763891" y="5670363"/>
            <a:ext cx="11192150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4800" dirty="0">
                <a:solidFill>
                  <a:schemeClr val="bg1"/>
                </a:solidFill>
                <a:latin typeface="Arial"/>
                <a:ea typeface="Calibri"/>
                <a:cs typeface="Calibri"/>
              </a:rPr>
              <a:t>Zusammenfassung und </a:t>
            </a:r>
            <a:br>
              <a:rPr lang="de-DE" sz="4800" dirty="0">
                <a:solidFill>
                  <a:schemeClr val="bg1"/>
                </a:solidFill>
                <a:latin typeface="Arial"/>
                <a:ea typeface="Calibri"/>
                <a:cs typeface="Calibri"/>
              </a:rPr>
            </a:br>
            <a:r>
              <a:rPr lang="de-de" sz="4800" dirty="0">
                <a:solidFill>
                  <a:schemeClr val="bg1"/>
                </a:solidFill>
                <a:latin typeface="Arial"/>
                <a:ea typeface="Calibri"/>
                <a:cs typeface="Calibri"/>
              </a:rPr>
              <a:t>zentrale Erkenntnisse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D88664-4EF6-096E-E817-3A114E99E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26112" y="964488"/>
            <a:ext cx="2297997" cy="8223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1294E-46CC-12E8-15DA-D1FCFB2876B1}"/>
              </a:ext>
            </a:extLst>
          </p:cNvPr>
          <p:cNvSpPr/>
          <p:nvPr/>
        </p:nvSpPr>
        <p:spPr>
          <a:xfrm>
            <a:off x="1" y="0"/>
            <a:ext cx="18287999" cy="3021496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38F678-A579-013F-F4C0-561A1B659F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714" y="4369240"/>
            <a:ext cx="14737639" cy="3563477"/>
          </a:xfrm>
          <a:prstGeom prst="rect">
            <a:avLst/>
          </a:prstGeom>
        </p:spPr>
      </p:pic>
      <p:pic>
        <p:nvPicPr>
          <p:cNvPr id="5" name="Picture 4" descr="A red and purple squares&#10;&#10;Description automatically generated">
            <a:extLst>
              <a:ext uri="{FF2B5EF4-FFF2-40B4-BE49-F238E27FC236}">
                <a16:creationId xmlns:a16="http://schemas.microsoft.com/office/drawing/2014/main" id="{2064AC4D-2ADD-00B9-8578-2B80ED5416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t="3883" r="24919"/>
          <a:stretch/>
        </p:blipFill>
        <p:spPr>
          <a:xfrm rot="16200000">
            <a:off x="457199" y="-457201"/>
            <a:ext cx="3021497" cy="3935895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884904" y="586582"/>
            <a:ext cx="6711650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0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Zentrale Erkenntnis:</a:t>
            </a:r>
            <a:br>
              <a:rPr lang="de-de" sz="4000" b="0" dirty="0">
                <a:ea typeface="Inter Light" panose="02000403000000020004" pitchFamily="2" charset="0"/>
              </a:rPr>
            </a:br>
            <a:endParaRPr lang="de-de" sz="4000" b="0" dirty="0">
              <a:ea typeface="Inter Light" panose="02000403000000020004" pitchFamily="2" charset="0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884904" y="1477831"/>
            <a:ext cx="11406057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2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Bei den Cybersicherheitsstrategien hat die digitale Erfahrung der User häufig keine hohe Priorität.</a:t>
            </a:r>
          </a:p>
        </p:txBody>
      </p:sp>
    </p:spTree>
    <p:extLst>
      <p:ext uri="{BB962C8B-B14F-4D97-AF65-F5344CB8AC3E}">
        <p14:creationId xmlns:p14="http://schemas.microsoft.com/office/powerpoint/2010/main" val="183909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0" y="0"/>
            <a:ext cx="5292971" cy="10287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914401" y="2069696"/>
            <a:ext cx="4378571" cy="120191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6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Warum dies wichtig ist</a:t>
            </a:r>
            <a:br>
              <a:rPr lang="de-de" sz="36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de-de" sz="3600" b="0" dirty="0">
              <a:latin typeface="Arial"/>
              <a:ea typeface="Inter Light" panose="02000403000000020004" pitchFamily="2" charset="0"/>
              <a:cs typeface="Arial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914400" y="2960715"/>
            <a:ext cx="4378571" cy="631711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endParaRPr lang="de-de" sz="3200" b="0" dirty="0">
              <a:ea typeface="Inter Light" panose="02000403000000020004" pitchFamily="2" charset="0"/>
            </a:endParaRPr>
          </a:p>
          <a:p>
            <a:pPr>
              <a:lnSpc>
                <a:spcPct val="100000"/>
              </a:lnSpc>
            </a:pPr>
            <a:r>
              <a:rPr lang="de-de" sz="3200" b="0" dirty="0">
                <a:ea typeface="Inter Light" panose="02000403000000020004" pitchFamily="2" charset="0"/>
              </a:rPr>
              <a:t>Wenn Unternehmen die Sicherheits-UX nicht berücksichtigen, kann dies dazu führen, dass Mitarbeitende sicherheitskritische Bypass-Lösungen nutzen, die das potenzielle Risiko für Angriffe erhöhen.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491A1D-2CF2-F2A9-01AC-762D7A56BA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7369" y="2157772"/>
            <a:ext cx="11417405" cy="631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4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2" y="0"/>
            <a:ext cx="5292968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3" y="1"/>
            <a:ext cx="5292971" cy="5773004"/>
          </a:xfrm>
          <a:prstGeom prst="rect">
            <a:avLst/>
          </a:prstGeom>
        </p:spPr>
      </p:pic>
      <p:sp>
        <p:nvSpPr>
          <p:cNvPr id="21" name="Title 5">
            <a:extLst>
              <a:ext uri="{FF2B5EF4-FFF2-40B4-BE49-F238E27FC236}">
                <a16:creationId xmlns:a16="http://schemas.microsoft.com/office/drawing/2014/main" id="{CDD4140A-2758-09E4-3293-AF2E8FBC95DA}"/>
              </a:ext>
            </a:extLst>
          </p:cNvPr>
          <p:cNvSpPr txBox="1">
            <a:spLocks/>
          </p:cNvSpPr>
          <p:nvPr/>
        </p:nvSpPr>
        <p:spPr>
          <a:xfrm>
            <a:off x="884904" y="586582"/>
            <a:ext cx="4556717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0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Zentrale Erkenntnis:</a:t>
            </a:r>
            <a:br>
              <a:rPr lang="de-de" sz="4000" b="0" dirty="0">
                <a:ea typeface="Inter Light" panose="02000403000000020004" pitchFamily="2" charset="0"/>
              </a:rPr>
            </a:br>
            <a:endParaRPr lang="de-de" sz="4000" b="0" dirty="0">
              <a:ea typeface="Inter Light" panose="02000403000000020004" pitchFamily="2" charset="0"/>
            </a:endParaRPr>
          </a:p>
        </p:txBody>
      </p:sp>
      <p:sp>
        <p:nvSpPr>
          <p:cNvPr id="22" name="Title 5">
            <a:extLst>
              <a:ext uri="{FF2B5EF4-FFF2-40B4-BE49-F238E27FC236}">
                <a16:creationId xmlns:a16="http://schemas.microsoft.com/office/drawing/2014/main" id="{38662E7F-3C2D-B63F-524A-B626FFC2D5A0}"/>
              </a:ext>
            </a:extLst>
          </p:cNvPr>
          <p:cNvSpPr txBox="1">
            <a:spLocks/>
          </p:cNvSpPr>
          <p:nvPr/>
        </p:nvSpPr>
        <p:spPr>
          <a:xfrm>
            <a:off x="884903" y="1336431"/>
            <a:ext cx="4156019" cy="645828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endParaRPr lang="de-de" sz="2800" b="0" dirty="0">
              <a:solidFill>
                <a:schemeClr val="bg1"/>
              </a:solidFill>
              <a:latin typeface="Arial"/>
              <a:ea typeface="Inter Light" panose="02000403000000020004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lang="de-DE" sz="2800" b="0" dirty="0">
              <a:solidFill>
                <a:schemeClr val="bg1"/>
              </a:solidFill>
              <a:latin typeface="Arial"/>
              <a:ea typeface="Inter Light" panose="02000403000000020004" pitchFamily="2" charset="0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de-de" sz="28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Mitarbeitende erhalten oft keine Schulung zum Umgang mit generativer KI. Zudem nimmt der Einsatz von nicht zugelassenen KI-Tools am Arbeitsplatz zu.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1D89FBC-2FDD-6A60-E4BE-D39CB1A39C30}"/>
              </a:ext>
            </a:extLst>
          </p:cNvPr>
          <p:cNvGrpSpPr/>
          <p:nvPr/>
        </p:nvGrpSpPr>
        <p:grpSpPr>
          <a:xfrm>
            <a:off x="884903" y="5873158"/>
            <a:ext cx="6061020" cy="3565542"/>
            <a:chOff x="884903" y="5947735"/>
            <a:chExt cx="6061020" cy="356554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C11DFB3-326B-C1AE-A58F-AF5BD8702397}"/>
                </a:ext>
              </a:extLst>
            </p:cNvPr>
            <p:cNvSpPr/>
            <p:nvPr/>
          </p:nvSpPr>
          <p:spPr>
            <a:xfrm>
              <a:off x="884903" y="5947735"/>
              <a:ext cx="6061020" cy="3565542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6" name="Title 5">
              <a:extLst>
                <a:ext uri="{FF2B5EF4-FFF2-40B4-BE49-F238E27FC236}">
                  <a16:creationId xmlns:a16="http://schemas.microsoft.com/office/drawing/2014/main" id="{2429CFAF-9513-1970-59D6-175FB8C285E8}"/>
                </a:ext>
              </a:extLst>
            </p:cNvPr>
            <p:cNvSpPr txBox="1">
              <a:spLocks/>
            </p:cNvSpPr>
            <p:nvPr/>
          </p:nvSpPr>
          <p:spPr>
            <a:xfrm>
              <a:off x="1164675" y="6286843"/>
              <a:ext cx="4331394" cy="891249"/>
            </a:xfrm>
            <a:prstGeom prst="rect">
              <a:avLst/>
            </a:prstGeom>
          </p:spPr>
          <p:txBody>
            <a:bodyPr lIns="0" tIns="0" rIns="137160" bIns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tabLst>
                  <a:tab pos="3878263" algn="l"/>
                </a:tabLst>
                <a:defRPr sz="2700" b="1" i="0" kern="1200">
                  <a:solidFill>
                    <a:schemeClr val="tx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de-de" sz="3000" dirty="0">
                  <a:solidFill>
                    <a:srgbClr val="4E0389"/>
                  </a:solidFill>
                  <a:latin typeface="Arial"/>
                  <a:ea typeface="Inter Light"/>
                  <a:cs typeface="Arial"/>
                </a:rPr>
                <a:t>Warum dies wichtig ist</a:t>
              </a:r>
              <a:r>
                <a:rPr lang="de-de" sz="3200" dirty="0">
                  <a:solidFill>
                    <a:srgbClr val="4E0389"/>
                  </a:solidFill>
                  <a:latin typeface="Arial"/>
                  <a:ea typeface="Inter Light"/>
                  <a:cs typeface="Arial"/>
                </a:rPr>
                <a:t> 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1AE916D-3FA4-177A-407D-90228485B8DE}"/>
                </a:ext>
              </a:extLst>
            </p:cNvPr>
            <p:cNvSpPr txBox="1"/>
            <p:nvPr/>
          </p:nvSpPr>
          <p:spPr>
            <a:xfrm>
              <a:off x="1164675" y="6930325"/>
              <a:ext cx="5578149" cy="2308324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de-de" sz="2400" dirty="0">
                  <a:latin typeface="Arial"/>
                  <a:ea typeface="+mn-lt"/>
                  <a:cs typeface="+mn-lt"/>
                </a:rPr>
                <a:t>Mit dem zunehmenden Einsatz von KI am Arbeitsplatz steigt das Risiko auch durch mangelhafte Sicherheitshygiene – sicherheitskritische Bypass-Lösungen, nicht zugelassene </a:t>
              </a:r>
              <a:br>
                <a:rPr lang="de-DE" sz="2400" dirty="0">
                  <a:latin typeface="Arial"/>
                  <a:ea typeface="+mn-lt"/>
                  <a:cs typeface="+mn-lt"/>
                </a:rPr>
              </a:br>
              <a:r>
                <a:rPr lang="de-de" sz="2400" dirty="0">
                  <a:latin typeface="Arial"/>
                  <a:ea typeface="+mn-lt"/>
                  <a:cs typeface="+mn-lt"/>
                </a:rPr>
                <a:t>Geräte usw.</a:t>
              </a:r>
            </a:p>
          </p:txBody>
        </p:sp>
      </p:grpSp>
      <p:pic>
        <p:nvPicPr>
          <p:cNvPr id="9" name="Picture 8" descr="A red circle with blue and purple numbers&#10;&#10;Description automatically generated">
            <a:extLst>
              <a:ext uri="{FF2B5EF4-FFF2-40B4-BE49-F238E27FC236}">
                <a16:creationId xmlns:a16="http://schemas.microsoft.com/office/drawing/2014/main" id="{E36581DF-83D7-FDA3-EB3C-046642EB9F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671" y="2133617"/>
            <a:ext cx="11111209" cy="5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39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5">
            <a:extLst>
              <a:ext uri="{FF2B5EF4-FFF2-40B4-BE49-F238E27FC236}">
                <a16:creationId xmlns:a16="http://schemas.microsoft.com/office/drawing/2014/main" id="{CDD4140A-2758-09E4-3293-AF2E8FBC95DA}"/>
              </a:ext>
            </a:extLst>
          </p:cNvPr>
          <p:cNvSpPr txBox="1">
            <a:spLocks/>
          </p:cNvSpPr>
          <p:nvPr/>
        </p:nvSpPr>
        <p:spPr>
          <a:xfrm>
            <a:off x="884904" y="586582"/>
            <a:ext cx="4953188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0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Zentrale Erkenntnis </a:t>
            </a:r>
            <a:br>
              <a:rPr lang="de-de" sz="3600" b="0" dirty="0">
                <a:ea typeface="Inter Light" panose="02000403000000020004" pitchFamily="2" charset="0"/>
              </a:rPr>
            </a:br>
            <a:endParaRPr lang="de-de" sz="3600" b="0" dirty="0">
              <a:ea typeface="Inter Light" panose="02000403000000020004" pitchFamily="2" charset="0"/>
            </a:endParaRPr>
          </a:p>
        </p:txBody>
      </p:sp>
      <p:sp>
        <p:nvSpPr>
          <p:cNvPr id="22" name="Title 5">
            <a:extLst>
              <a:ext uri="{FF2B5EF4-FFF2-40B4-BE49-F238E27FC236}">
                <a16:creationId xmlns:a16="http://schemas.microsoft.com/office/drawing/2014/main" id="{38662E7F-3C2D-B63F-524A-B626FFC2D5A0}"/>
              </a:ext>
            </a:extLst>
          </p:cNvPr>
          <p:cNvSpPr txBox="1">
            <a:spLocks/>
          </p:cNvSpPr>
          <p:nvPr/>
        </p:nvSpPr>
        <p:spPr>
          <a:xfrm>
            <a:off x="881974" y="1424712"/>
            <a:ext cx="5143688" cy="435781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28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Die Mitarbeitenden möchten orts- und zeitunabhängig arbeiten. Aber viele Unternehmen bieten immer noch nicht die notwendigen Tools und Prozesse, um das Konzept des Everywhere Work sowohl produktiv als auch sicher umzusetzen.</a:t>
            </a:r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ECCB2450-6FBD-FB81-2B4B-7B0C15C10B04}"/>
              </a:ext>
            </a:extLst>
          </p:cNvPr>
          <p:cNvSpPr txBox="1">
            <a:spLocks/>
          </p:cNvSpPr>
          <p:nvPr/>
        </p:nvSpPr>
        <p:spPr>
          <a:xfrm>
            <a:off x="881974" y="5646964"/>
            <a:ext cx="4953188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30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Warum dies wichtig ist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E4747C-EFE9-7902-C5BA-4F4FA70D4833}"/>
              </a:ext>
            </a:extLst>
          </p:cNvPr>
          <p:cNvSpPr txBox="1"/>
          <p:nvPr/>
        </p:nvSpPr>
        <p:spPr>
          <a:xfrm>
            <a:off x="805304" y="6384199"/>
            <a:ext cx="4760523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2400" dirty="0">
                <a:solidFill>
                  <a:srgbClr val="FFFFFF"/>
                </a:solidFill>
                <a:latin typeface="Arial"/>
                <a:ea typeface="+mn-lt"/>
                <a:cs typeface="+mn-lt"/>
              </a:rPr>
              <a:t>Wenn Mitarbeitende nicht auf die Tools und Workflows zugreifen können, die ein sicheres und flexibles Arbeiten ermöglichen, beeinträchtigt dies die Mitarbeiterproduktivität </a:t>
            </a:r>
          </a:p>
          <a:p>
            <a:r>
              <a:rPr lang="de-de" sz="2400" dirty="0">
                <a:solidFill>
                  <a:srgbClr val="FFFFFF"/>
                </a:solidFill>
                <a:latin typeface="Arial"/>
                <a:ea typeface="+mn-lt"/>
                <a:cs typeface="+mn-lt"/>
              </a:rPr>
              <a:t>und -zufriedenheit. 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E7A682-8F71-FC1D-A5A5-9582A3F568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8755" y="1591795"/>
            <a:ext cx="11213941" cy="736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21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2" y="0"/>
            <a:ext cx="5292968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3" y="1"/>
            <a:ext cx="5292971" cy="5773004"/>
          </a:xfrm>
          <a:prstGeom prst="rect">
            <a:avLst/>
          </a:prstGeom>
        </p:spPr>
      </p:pic>
      <p:sp>
        <p:nvSpPr>
          <p:cNvPr id="21" name="Title 5">
            <a:extLst>
              <a:ext uri="{FF2B5EF4-FFF2-40B4-BE49-F238E27FC236}">
                <a16:creationId xmlns:a16="http://schemas.microsoft.com/office/drawing/2014/main" id="{CDD4140A-2758-09E4-3293-AF2E8FBC95DA}"/>
              </a:ext>
            </a:extLst>
          </p:cNvPr>
          <p:cNvSpPr txBox="1">
            <a:spLocks/>
          </p:cNvSpPr>
          <p:nvPr/>
        </p:nvSpPr>
        <p:spPr>
          <a:xfrm>
            <a:off x="884904" y="586582"/>
            <a:ext cx="3657599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0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Zentrale Erkenntnis</a:t>
            </a:r>
            <a:r>
              <a:rPr lang="de-de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:</a:t>
            </a:r>
            <a:br>
              <a:rPr lang="de-de" sz="3600" b="0" dirty="0">
                <a:ea typeface="Inter Light" panose="02000403000000020004" pitchFamily="2" charset="0"/>
              </a:rPr>
            </a:br>
            <a:endParaRPr lang="de-de" sz="3600" b="0" dirty="0">
              <a:ea typeface="Inter Light" panose="02000403000000020004" pitchFamily="2" charset="0"/>
            </a:endParaRPr>
          </a:p>
        </p:txBody>
      </p:sp>
      <p:sp>
        <p:nvSpPr>
          <p:cNvPr id="22" name="Title 5">
            <a:extLst>
              <a:ext uri="{FF2B5EF4-FFF2-40B4-BE49-F238E27FC236}">
                <a16:creationId xmlns:a16="http://schemas.microsoft.com/office/drawing/2014/main" id="{38662E7F-3C2D-B63F-524A-B626FFC2D5A0}"/>
              </a:ext>
            </a:extLst>
          </p:cNvPr>
          <p:cNvSpPr txBox="1">
            <a:spLocks/>
          </p:cNvSpPr>
          <p:nvPr/>
        </p:nvSpPr>
        <p:spPr>
          <a:xfrm>
            <a:off x="884904" y="1240324"/>
            <a:ext cx="4209610" cy="631688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endParaRPr lang="de-de" sz="3200" b="0" dirty="0">
              <a:solidFill>
                <a:schemeClr val="bg1"/>
              </a:solidFill>
              <a:latin typeface="Arial"/>
              <a:ea typeface="Inter Light" panose="02000403000000020004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lang="de-DE" sz="3200" b="0" dirty="0">
              <a:solidFill>
                <a:schemeClr val="bg1"/>
              </a:solidFill>
              <a:latin typeface="Arial"/>
              <a:ea typeface="Inter Light" panose="02000403000000020004" pitchFamily="2" charset="0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de-de" sz="30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Sicherheitsveranwort-liche werden häufig </a:t>
            </a:r>
            <a:br>
              <a:rPr lang="de-de" sz="30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</a:br>
            <a:r>
              <a:rPr lang="de-de" sz="30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nicht in Entscheidungen über Investitionen in die digitale Mitarbeiter-erfahrung (DEX) einbezogen.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E7A682-8F71-FC1D-A5A5-9582A3F56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7870" y="2115688"/>
            <a:ext cx="10717101" cy="631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8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1294E-46CC-12E8-15DA-D1FCFB2876B1}"/>
              </a:ext>
            </a:extLst>
          </p:cNvPr>
          <p:cNvSpPr/>
          <p:nvPr/>
        </p:nvSpPr>
        <p:spPr>
          <a:xfrm>
            <a:off x="1" y="0"/>
            <a:ext cx="18287999" cy="302149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38F678-A579-013F-F4C0-561A1B659F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653" y="4038394"/>
            <a:ext cx="12274059" cy="4761222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884904" y="586582"/>
            <a:ext cx="7133681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40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Warum dies wichtig ist</a:t>
            </a:r>
            <a:br>
              <a:rPr lang="de-de" sz="3600" b="0" dirty="0">
                <a:ea typeface="Inter Light" panose="02000403000000020004" pitchFamily="2" charset="0"/>
              </a:rPr>
            </a:br>
            <a:endParaRPr lang="de-de" sz="3600" b="0" dirty="0">
              <a:ea typeface="Inter Light" panose="02000403000000020004" pitchFamily="2" charset="0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884903" y="1259463"/>
            <a:ext cx="16310567" cy="1412485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2800" b="0" dirty="0">
                <a:latin typeface="Arial"/>
                <a:ea typeface="Inter Light"/>
                <a:cs typeface="Arial"/>
              </a:rPr>
              <a:t>Wenn das Ziel, eine positive digitale Mitarbeitererfahrung zu erreichen, bei Sicherheitsentscheidungen mit einfließt und dadurch Spannungen minimiert werden, steigt die Akzeptanz bei den Mitarbeitenden. Dies wiederum stärkt die gesamte Cybersicherheitsstrategie.</a:t>
            </a:r>
          </a:p>
        </p:txBody>
      </p:sp>
    </p:spTree>
    <p:extLst>
      <p:ext uri="{BB962C8B-B14F-4D97-AF65-F5344CB8AC3E}">
        <p14:creationId xmlns:p14="http://schemas.microsoft.com/office/powerpoint/2010/main" val="100713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1"/>
          <p:cNvSpPr txBox="1"/>
          <p:nvPr/>
        </p:nvSpPr>
        <p:spPr>
          <a:xfrm>
            <a:off x="6581365" y="1348491"/>
            <a:ext cx="10683960" cy="67288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/>
                <a:cs typeface="Arial"/>
              </a:rPr>
              <a:t>Wie kann unser Sicherheitsteam den Einfluss seiner Richtlinien auf die Mitarbeitererfahrung messen, und wie fließen diese Erkenntnisse in Sicherheitsentscheidungen ein?</a:t>
            </a:r>
            <a:br>
              <a:rPr lang="de-de" sz="2400" dirty="0">
                <a:latin typeface="Arial"/>
                <a:cs typeface="Arial"/>
              </a:rPr>
            </a:br>
            <a:endParaRPr lang="de-de" sz="2400" dirty="0">
              <a:latin typeface="Arial"/>
              <a:cs typeface="Arial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/>
                <a:cs typeface="Arial"/>
              </a:rPr>
              <a:t>Wo liegen die potenziellen Reibungspunkte für die Mitarbeitenden bei unseren derzeitigen Cybersicherheitsansätzen?</a:t>
            </a:r>
            <a:br>
              <a:rPr lang="de-de" sz="2400" dirty="0">
                <a:latin typeface="Arial"/>
                <a:cs typeface="Arial"/>
              </a:rPr>
            </a:br>
            <a:endParaRPr lang="de-de" sz="240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/>
                <a:cs typeface="Arial"/>
              </a:rPr>
              <a:t>Wie können wir Automatisierung einsetzen, um es den Nutzern zu erleichtern, Sicherheitsrichtlinien einzuhalten? Und wie können wir ihren Aufwand minimieren, um eine standardmäßig sichere Umgebung zu schaffen?</a:t>
            </a: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endParaRPr lang="de-de" sz="2400" dirty="0">
              <a:latin typeface="Arial"/>
              <a:cs typeface="Arial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/>
                <a:cs typeface="Arial"/>
              </a:rPr>
              <a:t>Welche KI-Governance-Richtlinien </a:t>
            </a:r>
            <a:r>
              <a:rPr lang="de-de" sz="2400">
                <a:solidFill>
                  <a:srgbClr val="FFFFFF"/>
                </a:solidFill>
                <a:latin typeface="Arial"/>
                <a:cs typeface="Arial"/>
              </a:rPr>
              <a:t>und Leitplanken </a:t>
            </a:r>
            <a:r>
              <a:rPr lang="de-de" sz="2400" dirty="0">
                <a:solidFill>
                  <a:srgbClr val="FFFFFF"/>
                </a:solidFill>
                <a:latin typeface="Arial"/>
                <a:cs typeface="Arial"/>
              </a:rPr>
              <a:t>gibt es, um Risiken zu verringern und Unternehmensdaten zu schützen?</a:t>
            </a:r>
            <a:br>
              <a:rPr lang="de-de" sz="2400" dirty="0">
                <a:latin typeface="Arial"/>
                <a:cs typeface="Arial"/>
              </a:rPr>
            </a:br>
            <a:endParaRPr lang="de-de" sz="2400" dirty="0">
              <a:latin typeface="Arial"/>
              <a:cs typeface="Arial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de-de" sz="2400" dirty="0">
                <a:solidFill>
                  <a:srgbClr val="FFFFFF"/>
                </a:solidFill>
                <a:latin typeface="Arial"/>
                <a:cs typeface="Arial"/>
              </a:rPr>
              <a:t>Welche Rolle spielt der CISO bei der Strategie und den Investitionen des Unternehmens in die digitale Mitarbeitererfahrung?</a:t>
            </a:r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DD29FC4A-9AE1-C058-5091-FB9B74FB2322}"/>
              </a:ext>
            </a:extLst>
          </p:cNvPr>
          <p:cNvSpPr txBox="1"/>
          <p:nvPr/>
        </p:nvSpPr>
        <p:spPr>
          <a:xfrm>
            <a:off x="1028700" y="1085850"/>
            <a:ext cx="5150427" cy="1502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160"/>
              </a:lnSpc>
              <a:spcBef>
                <a:spcPct val="0"/>
              </a:spcBef>
            </a:pPr>
            <a:r>
              <a:rPr lang="de-de" sz="4000" b="1" dirty="0">
                <a:solidFill>
                  <a:srgbClr val="FFFFFF"/>
                </a:solidFill>
                <a:latin typeface="Arial"/>
                <a:ea typeface="Inter"/>
                <a:cs typeface="Arial"/>
              </a:rPr>
              <a:t>Diskussion- </a:t>
            </a:r>
          </a:p>
          <a:p>
            <a:pPr marL="0" lvl="0" indent="0">
              <a:lnSpc>
                <a:spcPts val="5860"/>
              </a:lnSpc>
              <a:spcBef>
                <a:spcPct val="0"/>
              </a:spcBef>
            </a:pPr>
            <a:r>
              <a:rPr lang="de-de" sz="4000" b="1" dirty="0">
                <a:solidFill>
                  <a:srgbClr val="FFFFFF"/>
                </a:solidFill>
                <a:latin typeface="Arial"/>
                <a:ea typeface="Inter"/>
                <a:cs typeface="Arial"/>
              </a:rPr>
              <a:t>leitfaden: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57FF18-369B-BC8A-4A87-13F6517825D2}"/>
              </a:ext>
            </a:extLst>
          </p:cNvPr>
          <p:cNvSpPr txBox="1"/>
          <p:nvPr/>
        </p:nvSpPr>
        <p:spPr>
          <a:xfrm>
            <a:off x="1028700" y="2800357"/>
            <a:ext cx="4323364" cy="3447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de-de" sz="3200" dirty="0">
                <a:solidFill>
                  <a:srgbClr val="FFFFFF"/>
                </a:solidFill>
                <a:latin typeface="Arial"/>
                <a:ea typeface="Inter" panose="020B0502030000000004" pitchFamily="34" charset="0"/>
                <a:cs typeface="Arial"/>
              </a:rPr>
              <a:t>Fragen zur Bewertung Ihres Ansatzes für ein ausgewogenes Verhältnis zwischen Sicherheit</a:t>
            </a:r>
            <a:br>
              <a:rPr lang="de-de" sz="3200" dirty="0">
                <a:solidFill>
                  <a:srgbClr val="FFFFFF"/>
                </a:solidFill>
                <a:latin typeface="Arial"/>
                <a:ea typeface="Inter" panose="020B0502030000000004" pitchFamily="34" charset="0"/>
                <a:cs typeface="Arial"/>
              </a:rPr>
            </a:br>
            <a:r>
              <a:rPr lang="de-de" sz="3200" dirty="0">
                <a:solidFill>
                  <a:srgbClr val="FFFFFF"/>
                </a:solidFill>
                <a:latin typeface="Arial"/>
                <a:ea typeface="Inter" panose="020B0502030000000004" pitchFamily="34" charset="0"/>
                <a:cs typeface="Arial"/>
              </a:rPr>
              <a:t>und digitaler Mitarbeitererfahrung</a:t>
            </a:r>
          </a:p>
        </p:txBody>
      </p:sp>
    </p:spTree>
    <p:extLst>
      <p:ext uri="{BB962C8B-B14F-4D97-AF65-F5344CB8AC3E}">
        <p14:creationId xmlns:p14="http://schemas.microsoft.com/office/powerpoint/2010/main" val="189405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B4E0D-231C-6BDE-7AC8-B6E47371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99EA4978-22AF-D48C-D6AA-EE0CDE5D02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3" r="22135"/>
          <a:stretch/>
        </p:blipFill>
        <p:spPr>
          <a:xfrm>
            <a:off x="0" y="0"/>
            <a:ext cx="4572001" cy="1031293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B2A81-EB2E-94FA-B382-8553AB501FF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526158" y="1469985"/>
            <a:ext cx="11474666" cy="699514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de" sz="2200" b="0" dirty="0">
                <a:solidFill>
                  <a:srgbClr val="000000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Dieser Report basiert auf zwei Umfragen, die Ivanti Ende 2023 und 2024 durchgeführt hat: </a:t>
            </a:r>
            <a:r>
              <a:rPr lang="de-de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Everywhere Work Report 2024: Flexible Arbeit stärken</a:t>
            </a:r>
            <a:r>
              <a:rPr lang="de-de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 </a:t>
            </a:r>
            <a:r>
              <a:rPr lang="de-de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Stand der Cybersicherheit 2024: Wendepunkt</a:t>
            </a:r>
            <a:r>
              <a:rPr lang="de-de" sz="2200" b="0" dirty="0">
                <a:solidFill>
                  <a:srgbClr val="000000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 und</a:t>
            </a:r>
            <a:r>
              <a:rPr lang="de-de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de-de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Report zur digitalen Mitarbeitererfahrung 2024: Handlungsaufforderung eines CIO</a:t>
            </a:r>
            <a:r>
              <a:rPr lang="de-de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. </a:t>
            </a:r>
            <a:r>
              <a:rPr lang="de-de" sz="2200" b="0" dirty="0">
                <a:solidFill>
                  <a:srgbClr val="000000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Insgesamt wurden im Rahmen dieser drei Studien 20.000 Führungskräfte, IT-Fachleute und Büroangestellte weltweit befragt. 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de-de" sz="2200" b="0" dirty="0">
                <a:latin typeface="Arial" panose="020B0604020202020204" pitchFamily="34" charset="0"/>
                <a:cs typeface="Arial" panose="020B0604020202020204" pitchFamily="34" charset="0"/>
              </a:rPr>
              <a:t>Diese Studien wurde von Ravn Research durchgeführt. Die Teilnehmer wurden von MSI Advanced Customer Insights ausgewählt. Die Umfrageergebnisse sind nicht gewichtet. Weitere länderspezifische Daten sind auf Anfrage erhältlich.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200" b="0" dirty="0">
              <a:latin typeface="Arial" panose="020B0604020202020204" pitchFamily="34" charset="0"/>
              <a:ea typeface="Inter Light" panose="02000403000000020004" pitchFamily="2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de-de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</a:rPr>
              <a:t>Weitere Ivanti-Forschungsergebnisse zur IT, Sicherheit und zur Zukunft der Arbeit finden Sie unter </a:t>
            </a:r>
            <a:r>
              <a:rPr lang="de-de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</a:t>
            </a:r>
            <a:r>
              <a:rPr lang="de-DE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de/</a:t>
            </a:r>
            <a:r>
              <a:rPr lang="de-de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</a:t>
            </a:r>
            <a:r>
              <a:rPr lang="de-de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D8FE0-5CC5-0DB5-BFC0-456CA1F09DFC}"/>
              </a:ext>
            </a:extLst>
          </p:cNvPr>
          <p:cNvSpPr txBox="1"/>
          <p:nvPr/>
        </p:nvSpPr>
        <p:spPr>
          <a:xfrm>
            <a:off x="8200042" y="9514367"/>
            <a:ext cx="9309984" cy="323165"/>
          </a:xfrm>
          <a:prstGeom prst="rect">
            <a:avLst/>
          </a:prstGeom>
          <a:noFill/>
        </p:spPr>
        <p:txBody>
          <a:bodyPr wrap="square" lIns="137160" tIns="68580" rIns="137160" bIns="68580" rtlCol="0" anchor="b">
            <a:spAutoFit/>
          </a:bodyPr>
          <a:lstStyle/>
          <a:p>
            <a:pPr algn="r"/>
            <a:r>
              <a:rPr lang="de-de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Inter Italic"/>
                <a:cs typeface="Arial"/>
              </a:rPr>
              <a:t>Copyright © 2024, Ivanti. Alle Rechte vorbehalten. Sicherung der digitalen Mitarbeitererfahrung 2024 09/24 DH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49043-CECF-3CA3-8F81-BE78D52CD8C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39263" y="3938954"/>
            <a:ext cx="4867158" cy="1515383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de-de" sz="4000" dirty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Über die </a:t>
            </a:r>
            <a:br>
              <a:rPr lang="de-DE" sz="4000" dirty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</a:br>
            <a:r>
              <a:rPr lang="de-de" sz="4000" dirty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Studie</a:t>
            </a:r>
          </a:p>
        </p:txBody>
      </p:sp>
    </p:spTree>
    <p:extLst>
      <p:ext uri="{BB962C8B-B14F-4D97-AF65-F5344CB8AC3E}">
        <p14:creationId xmlns:p14="http://schemas.microsoft.com/office/powerpoint/2010/main" val="8407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29" ma:contentTypeDescription="Create a new document." ma:contentTypeScope="" ma:versionID="bea759b22810742c6e608d460e70f72a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d23d51fd32b8d95dec40b7cb004a5fd0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Choice" minOccurs="0"/>
                <xsd:element ref="ns2:Hyperlink" minOccurs="0"/>
                <xsd:element ref="ns2:ImageTyp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Round_x002d_01" minOccurs="0"/>
                <xsd:element ref="ns2:MediaServiceSearchProperties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Choice" ma:index="4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5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ype" ma:index="7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Round_x002d_01" ma:index="31" nillable="true" ma:displayName="Round-01" ma:default="0" ma:format="Dropdown" ma:internalName="Round_x002d_01">
      <xsd:simpleType>
        <xsd:restriction base="dms:Boolean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humbnail" ma:index="33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lcf76f155ced4ddcb4097134ff3c332f xmlns="5fdd1cf4-3cc0-4432-a7a2-7109790f3d31">
      <Terms xmlns="http://schemas.microsoft.com/office/infopath/2007/PartnerControls"/>
    </lcf76f155ced4ddcb4097134ff3c332f>
    <Round_x002d_01 xmlns="5fdd1cf4-3cc0-4432-a7a2-7109790f3d31">false</Round_x002d_01>
    <Thumbnail xmlns="5fdd1cf4-3cc0-4432-a7a2-7109790f3d31" xsi:nil="true"/>
    <TaxCatchAll xmlns="da53939c-dcd9-44dd-ac85-d0bd4e15d91e" xsi:nil="true"/>
    <SharedWithUsers xmlns="da53939c-dcd9-44dd-ac85-d0bd4e15d91e">
      <UserInfo>
        <DisplayName>Paige Breaux</DisplayName>
        <AccountId>11248</AccountId>
        <AccountType/>
      </UserInfo>
      <UserInfo>
        <DisplayName>Rachel Haberman</DisplayName>
        <AccountId>5751</AccountId>
        <AccountType/>
      </UserInfo>
      <UserInfo>
        <DisplayName>Hannah Saenz</DisplayName>
        <AccountId>11348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543A36-053A-41C2-8328-0168B3E9F669}">
  <ds:schemaRefs>
    <ds:schemaRef ds:uri="5fdd1cf4-3cc0-4432-a7a2-7109790f3d31"/>
    <ds:schemaRef ds:uri="da53939c-dcd9-44dd-ac85-d0bd4e15d9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C4DF369-BF58-46F3-BFDF-E1E86AB983DC}">
  <ds:schemaRefs>
    <ds:schemaRef ds:uri="5fdd1cf4-3cc0-4432-a7a2-7109790f3d31"/>
    <ds:schemaRef ds:uri="da53939c-dcd9-44dd-ac85-d0bd4e15d91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21B9638-DC56-4357-94E1-9BA391ECD46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530</Words>
  <Application>Microsoft Macintosh PowerPoint</Application>
  <PresentationFormat>Custom</PresentationFormat>
  <Paragraphs>50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Inter Italic</vt:lpstr>
      <vt:lpstr>Inter Light</vt:lpstr>
      <vt:lpstr>Aptos</vt:lpstr>
      <vt:lpstr>Arial</vt:lpstr>
      <vt:lpstr>Inter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Executive Summary - Everywhere Work Report 2024 - EN</dc:title>
  <dc:subject/>
  <dc:creator>Britta Weber</dc:creator>
  <cp:keywords/>
  <dc:description/>
  <cp:lastModifiedBy>Devin Hanson</cp:lastModifiedBy>
  <cp:revision>15</cp:revision>
  <dcterms:created xsi:type="dcterms:W3CDTF">2006-08-16T00:00:00Z</dcterms:created>
  <dcterms:modified xsi:type="dcterms:W3CDTF">2024-09-24T19:28:22Z</dcterms:modified>
  <cp:category/>
  <dc:identifier>DAF-BCPGQIA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0x010100C6A529CB4A62A742AE048CABF7079222</vt:lpwstr>
  </property>
  <property fmtid="{D5CDD505-2E9C-101B-9397-08002B2CF9AE}" pid="3" name="Metadata">
    <vt:lpwstr/>
  </property>
  <property fmtid="{D5CDD505-2E9C-101B-9397-08002B2CF9AE}" pid="4" name="MediaServiceImageTags">
    <vt:lpwstr/>
  </property>
</Properties>
</file>