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4"/>
  </p:notesMasterIdLst>
  <p:sldIdLst>
    <p:sldId id="256" r:id="rId5"/>
    <p:sldId id="2147478936" r:id="rId6"/>
    <p:sldId id="2147478938" r:id="rId7"/>
    <p:sldId id="2147478954" r:id="rId8"/>
    <p:sldId id="2147478950" r:id="rId9"/>
    <p:sldId id="2147478951" r:id="rId10"/>
    <p:sldId id="2147478953" r:id="rId11"/>
    <p:sldId id="2147478941" r:id="rId12"/>
    <p:sldId id="2147478934" r:id="rId13"/>
  </p:sldIdLst>
  <p:sldSz cx="18288000" cy="10287000"/>
  <p:notesSz cx="6858000" cy="9144000"/>
  <p:embeddedFontLst>
    <p:embeddedFont>
      <p:font typeface="Inter" panose="020B0502030000000004" pitchFamily="34" charset="0"/>
      <p:regular r:id="rId15"/>
      <p:bold r:id="rId16"/>
      <p:italic r:id="rId17"/>
      <p:boldItalic r:id="rId18"/>
    </p:embeddedFont>
    <p:embeddedFont>
      <p:font typeface="Inter Italic" panose="020B0502030000000004" pitchFamily="34" charset="0"/>
      <p:regular r:id="rId19"/>
      <p:bold r:id="rId20"/>
      <p:italic r:id="rId21"/>
      <p:boldItalic r:id="rId22"/>
    </p:embeddedFont>
    <p:embeddedFont>
      <p:font typeface="Inter Light" panose="02000403000000020004" pitchFamily="2" charset="0"/>
      <p:regular r:id="rId23"/>
      <p: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  <p188:author id="{5FC74080-CC6E-2A4E-3113-A4CE864B8CAC}" name="Sylvie Hergault" initials="SH" userId="4719228c2fef515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0389"/>
    <a:srgbClr val="E92A3B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C7EE47-3B2A-2355-BCA5-D63FFED8761A}" v="18" dt="2024-09-12T16:06:46.952"/>
    <p1510:client id="{4291ABD9-25AE-A1E0-5239-306E61CBA2E2}" v="14" dt="2024-09-12T21:43:57.564"/>
    <p1510:client id="{80F95FB9-0574-00B4-FF65-40B05D251D00}" v="9" dt="2024-09-12T19:32:25.242"/>
    <p1510:client id="{D0F3CC5C-D7A7-8C32-A942-034E01270EB4}" v="6" dt="2024-09-12T20:48:34.993"/>
    <p1510:client id="{F97B2A62-09CF-EF4C-AAD6-DFCFFDA70EC8}" v="9" dt="2024-09-12T20:01:05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2"/>
    <p:restoredTop sz="94605"/>
  </p:normalViewPr>
  <p:slideViewPr>
    <p:cSldViewPr snapToGrid="0">
      <p:cViewPr varScale="1">
        <p:scale>
          <a:sx n="68" d="100"/>
          <a:sy n="68" d="100"/>
        </p:scale>
        <p:origin x="1000" y="232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9/24/24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2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12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0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85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07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21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28AA81F-479C-1738-82C6-45109EBBD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r="2003"/>
          <a:stretch/>
        </p:blipFill>
        <p:spPr>
          <a:xfrm>
            <a:off x="-215153" y="-217803"/>
            <a:ext cx="18694882" cy="1094855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9/24/24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anti.com/fr/secure-experienc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hyperlink" Target="http://www.ivanti.com/secure-experienc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vanti.com/fr/research" TargetMode="External"/><Relationship Id="rId3" Type="http://schemas.openxmlformats.org/officeDocument/2006/relationships/image" Target="../media/image11.jpeg"/><Relationship Id="rId7" Type="http://schemas.openxmlformats.org/officeDocument/2006/relationships/hyperlink" Target="https://www.ivanti.com/fr/resources/research-reports/digital-employee-experienc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vanti.com/fr/resources/research-reports/state-of-cybersecurity-report" TargetMode="External"/><Relationship Id="rId5" Type="http://schemas.openxmlformats.org/officeDocument/2006/relationships/hyperlink" Target="https://www.ivanti.com/fr/resources/research-reports/everywhere-work-report" TargetMode="External"/><Relationship Id="rId4" Type="http://schemas.openxmlformats.org/officeDocument/2006/relationships/hyperlink" Target="https://www.ivanti.com/resources/research-reports/everywhere-work-repor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927795" y="8455977"/>
            <a:ext cx="12840426" cy="95692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fr-FR" sz="26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Pour lire l’intégralité du rapport et télécharger les graphiques, accédez à </a:t>
            </a:r>
            <a:br>
              <a:rPr lang="fr-FR" sz="26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</a:br>
            <a:r>
              <a:rPr lang="fr-FR" sz="2600" u="sng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ivanti.com/fr/secure-experience</a:t>
            </a:r>
            <a:endParaRPr lang="fr-FR" sz="2600" u="sng" dirty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CEB03F-FAA4-8FB3-C3DB-8BA039F446EC}"/>
              </a:ext>
            </a:extLst>
          </p:cNvPr>
          <p:cNvSpPr txBox="1"/>
          <p:nvPr/>
        </p:nvSpPr>
        <p:spPr>
          <a:xfrm>
            <a:off x="763891" y="719126"/>
            <a:ext cx="13974085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500"/>
              </a:lnSpc>
            </a:pPr>
            <a:r>
              <a:rPr lang="fr-FR" sz="9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Sécuriser l’expérience </a:t>
            </a:r>
            <a:br>
              <a:rPr lang="fr-FR" sz="9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9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numérique des collaborateurs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763891" y="5435975"/>
            <a:ext cx="1300433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Résumé exécutif et principales conclusions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88664-4EF6-096E-E817-3A114E99E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6112" y="964488"/>
            <a:ext cx="2297997" cy="822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1294E-46CC-12E8-15DA-D1FCFB2876B1}"/>
              </a:ext>
            </a:extLst>
          </p:cNvPr>
          <p:cNvSpPr/>
          <p:nvPr/>
        </p:nvSpPr>
        <p:spPr>
          <a:xfrm>
            <a:off x="1" y="0"/>
            <a:ext cx="18287999" cy="3021496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" y="4411444"/>
            <a:ext cx="15703354" cy="4116735"/>
          </a:xfrm>
          <a:prstGeom prst="rect">
            <a:avLst/>
          </a:prstGeom>
        </p:spPr>
      </p:pic>
      <p:pic>
        <p:nvPicPr>
          <p:cNvPr id="5" name="Picture 4" descr="A red and purple squares&#10;&#10;Description automatically generated">
            <a:extLst>
              <a:ext uri="{FF2B5EF4-FFF2-40B4-BE49-F238E27FC236}">
                <a16:creationId xmlns:a16="http://schemas.microsoft.com/office/drawing/2014/main" id="{2064AC4D-2ADD-00B9-8578-2B80ED5416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t="3883" r="24919"/>
          <a:stretch/>
        </p:blipFill>
        <p:spPr>
          <a:xfrm rot="16200000">
            <a:off x="457199" y="-457201"/>
            <a:ext cx="3021497" cy="3935895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6681308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84904" y="1477831"/>
            <a:ext cx="8990616" cy="12958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L’expérience utilisateur est rarement une priorité en matière de cybersécurité.</a:t>
            </a:r>
          </a:p>
        </p:txBody>
      </p:sp>
    </p:spTree>
    <p:extLst>
      <p:ext uri="{BB962C8B-B14F-4D97-AF65-F5344CB8AC3E}">
        <p14:creationId xmlns:p14="http://schemas.microsoft.com/office/powerpoint/2010/main" val="183909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0" y="0"/>
            <a:ext cx="5292971" cy="10287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914400" y="1745818"/>
            <a:ext cx="3895343" cy="1201914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6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c’est important</a:t>
            </a:r>
            <a:br>
              <a:rPr lang="fr-FR" sz="3600" b="0" dirty="0">
                <a:latin typeface="Arial"/>
                <a:ea typeface="Inter Light" panose="02000403000000020004" pitchFamily="2" charset="0"/>
                <a:cs typeface="Arial"/>
              </a:rPr>
            </a:br>
            <a:endParaRPr lang="fr-FR" sz="3600" b="0" dirty="0">
              <a:latin typeface="Arial"/>
              <a:ea typeface="Inter Light" panose="02000403000000020004" pitchFamily="2" charset="0"/>
              <a:cs typeface="Arial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914399" y="3192648"/>
            <a:ext cx="4159625" cy="631711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ea typeface="Inter Light" panose="02000403000000020004" pitchFamily="2" charset="0"/>
              </a:rPr>
              <a:t>Lorsqu’une entreprise néglige l’expérience utilisateur (UX) liée à la sécurité, les collaborateurs sont tentés d’utiliser des solutions de contournement dangereuses.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491A1D-2CF2-F2A9-01AC-762D7A56B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7370" y="1745818"/>
            <a:ext cx="11166230" cy="66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590913" y="545635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590913" y="2064412"/>
            <a:ext cx="4514487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0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Les collaborateurs sont rarement formés à l’utilisation de l’IA et ils ont de plus en plus tendance à recourir à des outils d’IA non approuvés par l’entreprise.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E7A682-8F71-FC1D-A5A5-9582A3F56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" t="64" r="3504" b="-64"/>
          <a:stretch/>
        </p:blipFill>
        <p:spPr>
          <a:xfrm>
            <a:off x="6411891" y="1960388"/>
            <a:ext cx="11648514" cy="65249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11DFB3-326B-C1AE-A58F-AF5BD8702397}"/>
              </a:ext>
            </a:extLst>
          </p:cNvPr>
          <p:cNvSpPr/>
          <p:nvPr/>
        </p:nvSpPr>
        <p:spPr>
          <a:xfrm>
            <a:off x="609599" y="6237204"/>
            <a:ext cx="5292967" cy="3314699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429CFAF-9513-1970-59D6-175FB8C285E8}"/>
              </a:ext>
            </a:extLst>
          </p:cNvPr>
          <p:cNvSpPr txBox="1">
            <a:spLocks/>
          </p:cNvSpPr>
          <p:nvPr/>
        </p:nvSpPr>
        <p:spPr>
          <a:xfrm>
            <a:off x="989018" y="6614513"/>
            <a:ext cx="4894863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c’est important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AE916D-3FA4-177A-407D-90228485B8DE}"/>
              </a:ext>
            </a:extLst>
          </p:cNvPr>
          <p:cNvSpPr txBox="1"/>
          <p:nvPr/>
        </p:nvSpPr>
        <p:spPr>
          <a:xfrm>
            <a:off x="928128" y="7069350"/>
            <a:ext cx="4752338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100" dirty="0">
                <a:latin typeface="Arial"/>
                <a:ea typeface="+mn-lt"/>
                <a:cs typeface="+mn-lt"/>
              </a:rPr>
              <a:t>L’utilisation de l’IA générative sur le lieu de travail explose, et les risques liés à une mauvaise hygiène de sécurité (solutions de contournement dangereuses, périphériques non approuvés, etc.) se multiplient.</a:t>
            </a:r>
          </a:p>
        </p:txBody>
      </p:sp>
    </p:spTree>
    <p:extLst>
      <p:ext uri="{BB962C8B-B14F-4D97-AF65-F5344CB8AC3E}">
        <p14:creationId xmlns:p14="http://schemas.microsoft.com/office/powerpoint/2010/main" val="22983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05304" y="586582"/>
            <a:ext cx="6671261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</a:t>
            </a:r>
            <a:b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</a:br>
            <a:r>
              <a:rPr lang="fr-FR" sz="44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conclusions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05304" y="2224591"/>
            <a:ext cx="5463451" cy="435781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0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Les collaborateurs veulent travailler partout et à tout moment, mais de nombreuses entreprises ne fournissent pas les outils et l’infrastructure nécessaires pour sécuriser l’</a:t>
            </a:r>
            <a:r>
              <a:rPr lang="fr-FR" sz="3000" b="0" dirty="0" err="1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Everywhere</a:t>
            </a:r>
            <a:r>
              <a:rPr lang="fr-FR" sz="30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 Work.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ECCB2450-6FBD-FB81-2B4B-7B0C15C10B04}"/>
              </a:ext>
            </a:extLst>
          </p:cNvPr>
          <p:cNvSpPr txBox="1">
            <a:spLocks/>
          </p:cNvSpPr>
          <p:nvPr/>
        </p:nvSpPr>
        <p:spPr>
          <a:xfrm>
            <a:off x="805304" y="6136785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280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Pourquoi c’est important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E4747C-EFE9-7902-C5BA-4F4FA70D4833}"/>
              </a:ext>
            </a:extLst>
          </p:cNvPr>
          <p:cNvSpPr txBox="1"/>
          <p:nvPr/>
        </p:nvSpPr>
        <p:spPr>
          <a:xfrm>
            <a:off x="728635" y="7049175"/>
            <a:ext cx="4574416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100" dirty="0">
                <a:solidFill>
                  <a:srgbClr val="FFFFFF"/>
                </a:solidFill>
                <a:latin typeface="Arial"/>
                <a:ea typeface="+mn-lt"/>
                <a:cs typeface="+mn-lt"/>
              </a:rPr>
              <a:t>Lorsque les collaborateurs ne disposent pas des outils et workflows qui leur permettent de télétravailler avec flexibilité et de façon sécurisée, leur productivité et leur satisfaction en pâtissent. 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E7A682-8F71-FC1D-A5A5-9582A3F56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1101" y="1404152"/>
            <a:ext cx="11158264" cy="767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1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5292968" cy="10287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3" y="1"/>
            <a:ext cx="5292971" cy="5773004"/>
          </a:xfrm>
          <a:prstGeom prst="rect">
            <a:avLst/>
          </a:prstGeom>
        </p:spPr>
      </p:pic>
      <p:sp>
        <p:nvSpPr>
          <p:cNvPr id="21" name="Title 5">
            <a:extLst>
              <a:ext uri="{FF2B5EF4-FFF2-40B4-BE49-F238E27FC236}">
                <a16:creationId xmlns:a16="http://schemas.microsoft.com/office/drawing/2014/main" id="{CDD4140A-2758-09E4-3293-AF2E8FBC95DA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3657599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Principales conclusions</a:t>
            </a:r>
            <a:br>
              <a:rPr lang="fr-FR" sz="3600" b="0">
                <a:ea typeface="Inter Light" panose="02000403000000020004" pitchFamily="2" charset="0"/>
              </a:rPr>
            </a:br>
            <a:endParaRPr lang="fr-FR" sz="3600" b="0">
              <a:ea typeface="Inter Light" panose="02000403000000020004" pitchFamily="2" charset="0"/>
            </a:endParaRP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2064412"/>
            <a:ext cx="4045684" cy="6316882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Souvent, les RSSI ne sont pas impliqués dans les discussions sur les investissements </a:t>
            </a:r>
            <a:br>
              <a:rPr lang="fr-FR" sz="32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</a:br>
            <a:r>
              <a:rPr lang="fr-FR" sz="3200" b="0" dirty="0">
                <a:solidFill>
                  <a:schemeClr val="bg1"/>
                </a:solidFill>
                <a:latin typeface="Arial"/>
                <a:ea typeface="Inter Light" panose="02000403000000020004" pitchFamily="2" charset="0"/>
                <a:cs typeface="Arial"/>
              </a:rPr>
              <a:t>DEX (Expérience numérique des collaborateurs).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E7A682-8F71-FC1D-A5A5-9582A3F56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7870" y="1438074"/>
            <a:ext cx="11215083" cy="588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8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081294E-46CC-12E8-15DA-D1FCFB2876B1}"/>
              </a:ext>
            </a:extLst>
          </p:cNvPr>
          <p:cNvSpPr/>
          <p:nvPr/>
        </p:nvSpPr>
        <p:spPr>
          <a:xfrm>
            <a:off x="1" y="0"/>
            <a:ext cx="18287999" cy="35966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38F678-A579-013F-F4C0-561A1B659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165" y="4709159"/>
            <a:ext cx="13610638" cy="3459607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884904" y="586582"/>
            <a:ext cx="6770955" cy="89124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4400" dirty="0">
                <a:solidFill>
                  <a:srgbClr val="4E0389"/>
                </a:solidFill>
                <a:latin typeface="Arial"/>
                <a:ea typeface="Inter Light"/>
                <a:cs typeface="Arial"/>
              </a:rPr>
              <a:t>Pourquoi c’est important</a:t>
            </a:r>
            <a:br>
              <a:rPr lang="fr-FR" sz="3600" b="0" dirty="0">
                <a:ea typeface="Inter Light" panose="02000403000000020004" pitchFamily="2" charset="0"/>
              </a:rPr>
            </a:br>
            <a:endParaRPr lang="fr-FR" sz="3600" b="0" dirty="0">
              <a:ea typeface="Inter Light" panose="02000403000000020004" pitchFamily="2" charset="0"/>
            </a:endParaRP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7619B00B-CA09-09B9-E078-92AD2BACAC42}"/>
              </a:ext>
            </a:extLst>
          </p:cNvPr>
          <p:cNvSpPr txBox="1">
            <a:spLocks/>
          </p:cNvSpPr>
          <p:nvPr/>
        </p:nvSpPr>
        <p:spPr>
          <a:xfrm>
            <a:off x="884903" y="1477831"/>
            <a:ext cx="16823977" cy="1768289"/>
          </a:xfrm>
          <a:prstGeom prst="rect">
            <a:avLst/>
          </a:prstGeom>
        </p:spPr>
        <p:txBody>
          <a:bodyPr lIns="0" tIns="0" rIns="13716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latin typeface="Arial"/>
                <a:ea typeface="Inter Light"/>
                <a:cs typeface="Arial"/>
              </a:rPr>
              <a:t>Lorsque les décisions de sécurité tiennent compte de l’expérience numérique des collaborateurs (DEX) et qu’elles contribuent à réduire le stress numérique, les collaborateurs sont plus enclins à les accepter, ce qui renforce l’efficacité des efforts de cybersécurité. </a:t>
            </a:r>
          </a:p>
        </p:txBody>
      </p:sp>
    </p:spTree>
    <p:extLst>
      <p:ext uri="{BB962C8B-B14F-4D97-AF65-F5344CB8AC3E}">
        <p14:creationId xmlns:p14="http://schemas.microsoft.com/office/powerpoint/2010/main" val="10071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6581365" y="1348491"/>
            <a:ext cx="10683960" cy="6728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Comment l’équipe Sécurité mesure-t-elle l’impact de sa politique sur l’expérience des collaborateurs... et comment prendre en compte les informations recueillies pour améliorer les décisions liées à la sécurité ?</a:t>
            </a:r>
            <a:br>
              <a:rPr lang="fr-FR" sz="2400" dirty="0">
                <a:latin typeface="Arial"/>
                <a:cs typeface="Arial"/>
              </a:rPr>
            </a:br>
            <a:endParaRPr lang="fr-FR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Quels sont pour les collaborateurs les points de friction potentiels dans nos pratiques de cybersécurité actuelles ?</a:t>
            </a:r>
            <a:br>
              <a:rPr lang="fr-FR" sz="2400" dirty="0">
                <a:latin typeface="Arial"/>
                <a:cs typeface="Arial"/>
              </a:rPr>
            </a:br>
            <a:endParaRPr lang="fr-FR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Comment pourrions-nous utiliser l’automatisation pour que les utilisateurs finaux respectent plus facilement les mesures de sécurité ? Comment faciliter leur expérience tout en créant un environnement sécurisé par défaut ?</a:t>
            </a:r>
            <a:br>
              <a:rPr lang="fr-FR" sz="2400" dirty="0">
                <a:latin typeface="Arial"/>
                <a:cs typeface="Arial"/>
              </a:rPr>
            </a:br>
            <a:endParaRPr lang="fr-FR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Quelles politiques de gouvernance de l’IA et quels garde-fous ont été mis en place pour limiter les risques et protéger les données de l’entreprise ?</a:t>
            </a:r>
            <a:br>
              <a:rPr lang="fr-FR" sz="2400" dirty="0">
                <a:latin typeface="Arial"/>
                <a:cs typeface="Arial"/>
              </a:rPr>
            </a:br>
            <a:endParaRPr lang="fr-FR" sz="2400" dirty="0">
              <a:latin typeface="Arial"/>
              <a:cs typeface="Arial"/>
            </a:endParaRPr>
          </a:p>
          <a:p>
            <a:pPr marL="694055" lvl="1" indent="-457200">
              <a:lnSpc>
                <a:spcPts val="3079"/>
              </a:lnSpc>
              <a:buFont typeface="+mj-lt"/>
              <a:buAutoNum type="arabicPeriod"/>
            </a:pP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Quel est le rôle du RSSI dans la stratégie et les investissements DEX </a:t>
            </a:r>
            <a:b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2400" dirty="0">
                <a:solidFill>
                  <a:srgbClr val="FFFFFF"/>
                </a:solidFill>
                <a:latin typeface="Arial"/>
                <a:cs typeface="Arial"/>
              </a:rPr>
              <a:t>de l’entreprise ?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150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fr-FR" sz="4800" b="1">
                <a:solidFill>
                  <a:srgbClr val="FFFFFF"/>
                </a:solidFill>
                <a:latin typeface="Arial"/>
                <a:ea typeface="Inter"/>
                <a:cs typeface="Arial"/>
              </a:rPr>
              <a:t>Guide de </a:t>
            </a:r>
          </a:p>
          <a:p>
            <a:pPr marL="0" lvl="0" indent="0">
              <a:lnSpc>
                <a:spcPts val="5860"/>
              </a:lnSpc>
              <a:spcBef>
                <a:spcPct val="0"/>
              </a:spcBef>
            </a:pPr>
            <a:r>
              <a:rPr lang="fr-FR" sz="4800" b="1">
                <a:solidFill>
                  <a:srgbClr val="FFFFFF"/>
                </a:solidFill>
                <a:latin typeface="Arial"/>
                <a:ea typeface="Inter"/>
                <a:cs typeface="Arial"/>
              </a:rPr>
              <a:t>discussion 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800357"/>
            <a:ext cx="4323364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3200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Questions pour évaluer comment vous conciliez sécurité et DEX (Expérience numérique des collaborateurs) </a:t>
            </a: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99EA4978-22AF-D48C-D6AA-EE0CDE5D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3" r="22135"/>
          <a:stretch/>
        </p:blipFill>
        <p:spPr>
          <a:xfrm>
            <a:off x="0" y="0"/>
            <a:ext cx="4572001" cy="1031293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26158" y="1469985"/>
            <a:ext cx="11474666" cy="699514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Ce rapport repose en partie sur trois enquêtes menées par Ivanti fin 2023 et en 2024 : 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 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</a:t>
            </a:r>
            <a:r>
              <a:rPr lang="fr-FR" sz="2200" b="0" dirty="0" err="1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Everywhere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Work : Permettre une plus grande flexibilité du travail 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», « 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État de la cybersécurité : Point d’inflexion</a:t>
            </a:r>
            <a:r>
              <a:rPr lang="fr-FR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 » et « 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 DEX : Appel à l’action des DSI </a:t>
            </a:r>
            <a:r>
              <a:rPr lang="fr-FR" sz="2200" b="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». </a:t>
            </a:r>
            <a:r>
              <a:rPr lang="fr-FR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Pour ces trois études, nous avons interrogé au total plus de 20 000 cadres dirigeants, professionnels IT, professionnels de sécurité et collaborateurs de bureau, à travers </a:t>
            </a:r>
            <a:br>
              <a:rPr lang="fr-FR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</a:br>
            <a:r>
              <a:rPr lang="fr-FR" sz="2200" b="0" dirty="0">
                <a:solidFill>
                  <a:srgbClr val="000000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le monde.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200" b="0" dirty="0">
                <a:latin typeface="Arial" panose="020B0604020202020204" pitchFamily="34" charset="0"/>
                <a:cs typeface="Arial" panose="020B0604020202020204" pitchFamily="34" charset="0"/>
              </a:rPr>
              <a:t>Ces études ont été administrées par </a:t>
            </a:r>
            <a:r>
              <a:rPr lang="fr-FR" sz="2200" b="0" dirty="0" err="1">
                <a:latin typeface="Arial" panose="020B0604020202020204" pitchFamily="34" charset="0"/>
                <a:cs typeface="Arial" panose="020B0604020202020204" pitchFamily="34" charset="0"/>
              </a:rPr>
              <a:t>Ravn</a:t>
            </a:r>
            <a:r>
              <a:rPr lang="fr-FR" sz="2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b="0" dirty="0" err="1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fr-FR" sz="2200" b="0" dirty="0">
                <a:latin typeface="Arial" panose="020B0604020202020204" pitchFamily="34" charset="0"/>
                <a:cs typeface="Arial" panose="020B0604020202020204" pitchFamily="34" charset="0"/>
              </a:rPr>
              <a:t> et les panélistes ont été recrutés par MSI Advanced Customer Insights. Les résultats de l’enquête ne sont pas pondérés. D’autres détails par pays sont disponibles sur demande.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200" b="0" dirty="0">
              <a:latin typeface="Arial" panose="020B0604020202020204" pitchFamily="34" charset="0"/>
              <a:ea typeface="Inter Light" panose="02000403000000020004" pitchFamily="2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Pour consulter d’autres études Ivanti sur l’IT, la sécurité et le futur du travail, visitez le site </a:t>
            </a:r>
            <a:r>
              <a:rPr lang="fr-FR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ivanti.com/fr/research</a:t>
            </a:r>
            <a:r>
              <a:rPr lang="fr-FR" sz="22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fr-F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2024, </a:t>
            </a:r>
            <a:r>
              <a:rPr lang="fr-FR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Ivanti</a:t>
            </a:r>
            <a:r>
              <a:rPr lang="fr-F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. Tous droits réservés. « 2024 Sécuriser l’expérience numérique des collaborateurs » 09/24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088735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480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À propos de cette étude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Hannah Saenz</DisplayName>
        <AccountId>11348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2543A36-053A-41C2-8328-0168B3E9F669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604</Words>
  <Application>Microsoft Macintosh PowerPoint</Application>
  <PresentationFormat>Custom</PresentationFormat>
  <Paragraphs>43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Inter Italic</vt:lpstr>
      <vt:lpstr>Inter Light</vt:lpstr>
      <vt:lpstr>Aptos</vt:lpstr>
      <vt:lpstr>Arial</vt:lpstr>
      <vt:lpstr>Inter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Devin Hanson</cp:lastModifiedBy>
  <cp:revision>13</cp:revision>
  <dcterms:created xsi:type="dcterms:W3CDTF">2006-08-16T00:00:00Z</dcterms:created>
  <dcterms:modified xsi:type="dcterms:W3CDTF">2024-09-24T19:33:15Z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