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88" r:id="rId5"/>
  </p:sldMasterIdLst>
  <p:notesMasterIdLst>
    <p:notesMasterId r:id="rId16"/>
  </p:notesMasterIdLst>
  <p:sldIdLst>
    <p:sldId id="257" r:id="rId6"/>
    <p:sldId id="276" r:id="rId7"/>
    <p:sldId id="274" r:id="rId8"/>
    <p:sldId id="281" r:id="rId9"/>
    <p:sldId id="273" r:id="rId10"/>
    <p:sldId id="277" r:id="rId11"/>
    <p:sldId id="279" r:id="rId12"/>
    <p:sldId id="280" r:id="rId13"/>
    <p:sldId id="268" r:id="rId14"/>
    <p:sldId id="27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52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719170A-C400-D152-F9A3-6F5958D1740B}" name="Fred Gosker" initials="FG" userId="S::Fred.Gosker@ivanti.com::cdf424eb-1e63-4ca4-bcc7-bede1cc03e32" providerId="AD"/>
  <p188:author id="{4FF61F7F-8BFD-A616-E8DC-517718F72168}" name="Paige Breaux" initials="PB" userId="S::paige.breaux@ivanti.com::a63b32b6-6732-400a-a2cf-b4842bf2a45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15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A34D24-1504-614C-BB52-1AD8A78CF669}" v="2" dt="2024-11-12T17:17:40.4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88" autoAdjust="0"/>
    <p:restoredTop sz="94660"/>
  </p:normalViewPr>
  <p:slideViewPr>
    <p:cSldViewPr snapToGrid="0">
      <p:cViewPr varScale="1">
        <p:scale>
          <a:sx n="153" d="100"/>
          <a:sy n="153" d="100"/>
        </p:scale>
        <p:origin x="304" y="168"/>
      </p:cViewPr>
      <p:guideLst>
        <p:guide orient="horz" pos="115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ed Gosker" userId="cdf424eb-1e63-4ca4-bcc7-bede1cc03e32" providerId="ADAL" clId="{7F3E5031-6D5F-4946-9012-9851CC6B1436}"/>
    <pc:docChg chg="undo custSel modSld">
      <pc:chgData name="Fred Gosker" userId="cdf424eb-1e63-4ca4-bcc7-bede1cc03e32" providerId="ADAL" clId="{7F3E5031-6D5F-4946-9012-9851CC6B1436}" dt="2024-10-07T19:17:27.605" v="17" actId="18331"/>
      <pc:docMkLst>
        <pc:docMk/>
      </pc:docMkLst>
      <pc:sldChg chg="setBg">
        <pc:chgData name="Fred Gosker" userId="cdf424eb-1e63-4ca4-bcc7-bede1cc03e32" providerId="ADAL" clId="{7F3E5031-6D5F-4946-9012-9851CC6B1436}" dt="2024-10-07T19:17:27.605" v="17" actId="18331"/>
        <pc:sldMkLst>
          <pc:docMk/>
          <pc:sldMk cId="1381661975" sldId="257"/>
        </pc:sldMkLst>
      </pc:sldChg>
      <pc:sldChg chg="addSp delSp modSp mod">
        <pc:chgData name="Fred Gosker" userId="cdf424eb-1e63-4ca4-bcc7-bede1cc03e32" providerId="ADAL" clId="{7F3E5031-6D5F-4946-9012-9851CC6B1436}" dt="2024-10-07T19:16:28.123" v="16" actId="1076"/>
        <pc:sldMkLst>
          <pc:docMk/>
          <pc:sldMk cId="2457643239" sldId="280"/>
        </pc:sldMkLst>
        <pc:spChg chg="add mod">
          <ac:chgData name="Fred Gosker" userId="cdf424eb-1e63-4ca4-bcc7-bede1cc03e32" providerId="ADAL" clId="{7F3E5031-6D5F-4946-9012-9851CC6B1436}" dt="2024-10-07T19:16:05.553" v="9" actId="14100"/>
          <ac:spMkLst>
            <pc:docMk/>
            <pc:sldMk cId="2457643239" sldId="280"/>
            <ac:spMk id="2" creationId="{6471A442-E007-1E1F-E568-5717D0E874DD}"/>
          </ac:spMkLst>
        </pc:spChg>
        <pc:spChg chg="del mod">
          <ac:chgData name="Fred Gosker" userId="cdf424eb-1e63-4ca4-bcc7-bede1cc03e32" providerId="ADAL" clId="{7F3E5031-6D5F-4946-9012-9851CC6B1436}" dt="2024-10-07T19:15:35.951" v="4" actId="478"/>
          <ac:spMkLst>
            <pc:docMk/>
            <pc:sldMk cId="2457643239" sldId="280"/>
            <ac:spMk id="4" creationId="{12FE6BDC-39DA-C674-EABF-79E3CAB0BBB3}"/>
          </ac:spMkLst>
        </pc:spChg>
        <pc:spChg chg="mod">
          <ac:chgData name="Fred Gosker" userId="cdf424eb-1e63-4ca4-bcc7-bede1cc03e32" providerId="ADAL" clId="{7F3E5031-6D5F-4946-9012-9851CC6B1436}" dt="2024-10-07T19:16:21.250" v="14" actId="1076"/>
          <ac:spMkLst>
            <pc:docMk/>
            <pc:sldMk cId="2457643239" sldId="280"/>
            <ac:spMk id="6" creationId="{74FBEFF1-8773-8E6A-12C7-7DE1D9882D65}"/>
          </ac:spMkLst>
        </pc:spChg>
        <pc:picChg chg="mod">
          <ac:chgData name="Fred Gosker" userId="cdf424eb-1e63-4ca4-bcc7-bede1cc03e32" providerId="ADAL" clId="{7F3E5031-6D5F-4946-9012-9851CC6B1436}" dt="2024-10-07T19:16:28.123" v="16" actId="1076"/>
          <ac:picMkLst>
            <pc:docMk/>
            <pc:sldMk cId="2457643239" sldId="280"/>
            <ac:picMk id="3" creationId="{D8917EF1-093E-4659-48E5-64A335DFF280}"/>
          </ac:picMkLst>
        </pc:picChg>
      </pc:sldChg>
    </pc:docChg>
  </pc:docChgLst>
  <pc:docChgLst>
    <pc:chgData name="Fred Gosker" userId="cdf424eb-1e63-4ca4-bcc7-bede1cc03e32" providerId="ADAL" clId="{29A34D24-1504-614C-BB52-1AD8A78CF669}"/>
    <pc:docChg chg="undo custSel modSld">
      <pc:chgData name="Fred Gosker" userId="cdf424eb-1e63-4ca4-bcc7-bede1cc03e32" providerId="ADAL" clId="{29A34D24-1504-614C-BB52-1AD8A78CF669}" dt="2024-11-12T17:30:43.383" v="82"/>
      <pc:docMkLst>
        <pc:docMk/>
      </pc:docMkLst>
      <pc:sldChg chg="modSp mod">
        <pc:chgData name="Fred Gosker" userId="cdf424eb-1e63-4ca4-bcc7-bede1cc03e32" providerId="ADAL" clId="{29A34D24-1504-614C-BB52-1AD8A78CF669}" dt="2024-11-12T17:17:47.988" v="20" actId="207"/>
        <pc:sldMkLst>
          <pc:docMk/>
          <pc:sldMk cId="1381661975" sldId="257"/>
        </pc:sldMkLst>
        <pc:spChg chg="mod">
          <ac:chgData name="Fred Gosker" userId="cdf424eb-1e63-4ca4-bcc7-bede1cc03e32" providerId="ADAL" clId="{29A34D24-1504-614C-BB52-1AD8A78CF669}" dt="2024-11-12T17:17:47.988" v="20" actId="207"/>
          <ac:spMkLst>
            <pc:docMk/>
            <pc:sldMk cId="1381661975" sldId="257"/>
            <ac:spMk id="5" creationId="{1A8D0919-2C9F-4A72-B222-BFF1356EB7B1}"/>
          </ac:spMkLst>
        </pc:spChg>
      </pc:sldChg>
      <pc:sldChg chg="modSp mod">
        <pc:chgData name="Fred Gosker" userId="cdf424eb-1e63-4ca4-bcc7-bede1cc03e32" providerId="ADAL" clId="{29A34D24-1504-614C-BB52-1AD8A78CF669}" dt="2024-11-12T17:08:41.058" v="1" actId="14100"/>
        <pc:sldMkLst>
          <pc:docMk/>
          <pc:sldMk cId="2319498346" sldId="277"/>
        </pc:sldMkLst>
        <pc:spChg chg="mod">
          <ac:chgData name="Fred Gosker" userId="cdf424eb-1e63-4ca4-bcc7-bede1cc03e32" providerId="ADAL" clId="{29A34D24-1504-614C-BB52-1AD8A78CF669}" dt="2024-11-12T17:08:37.456" v="0" actId="14100"/>
          <ac:spMkLst>
            <pc:docMk/>
            <pc:sldMk cId="2319498346" sldId="277"/>
            <ac:spMk id="6" creationId="{16DB08F0-008A-F2FB-8A2E-7071D0C3D6AC}"/>
          </ac:spMkLst>
        </pc:spChg>
        <pc:spChg chg="mod">
          <ac:chgData name="Fred Gosker" userId="cdf424eb-1e63-4ca4-bcc7-bede1cc03e32" providerId="ADAL" clId="{29A34D24-1504-614C-BB52-1AD8A78CF669}" dt="2024-11-12T17:08:41.058" v="1" actId="14100"/>
          <ac:spMkLst>
            <pc:docMk/>
            <pc:sldMk cId="2319498346" sldId="277"/>
            <ac:spMk id="10" creationId="{E8E1ED60-45C1-95EB-F0F7-B616613EDCE7}"/>
          </ac:spMkLst>
        </pc:spChg>
      </pc:sldChg>
      <pc:sldChg chg="addSp modSp mod">
        <pc:chgData name="Fred Gosker" userId="cdf424eb-1e63-4ca4-bcc7-bede1cc03e32" providerId="ADAL" clId="{29A34D24-1504-614C-BB52-1AD8A78CF669}" dt="2024-11-12T17:30:43.383" v="82"/>
        <pc:sldMkLst>
          <pc:docMk/>
          <pc:sldMk cId="3526975598" sldId="278"/>
        </pc:sldMkLst>
        <pc:spChg chg="add mod">
          <ac:chgData name="Fred Gosker" userId="cdf424eb-1e63-4ca4-bcc7-bede1cc03e32" providerId="ADAL" clId="{29A34D24-1504-614C-BB52-1AD8A78CF669}" dt="2024-11-12T17:30:43.383" v="82"/>
          <ac:spMkLst>
            <pc:docMk/>
            <pc:sldMk cId="3526975598" sldId="278"/>
            <ac:spMk id="3" creationId="{9EBD38B1-180B-8527-A906-28E5F8A9D54B}"/>
          </ac:spMkLst>
        </pc:spChg>
      </pc:sldChg>
      <pc:sldChg chg="modSp mod">
        <pc:chgData name="Fred Gosker" userId="cdf424eb-1e63-4ca4-bcc7-bede1cc03e32" providerId="ADAL" clId="{29A34D24-1504-614C-BB52-1AD8A78CF669}" dt="2024-11-12T17:20:40.747" v="70" actId="1036"/>
        <pc:sldMkLst>
          <pc:docMk/>
          <pc:sldMk cId="2457643239" sldId="280"/>
        </pc:sldMkLst>
        <pc:spChg chg="mod">
          <ac:chgData name="Fred Gosker" userId="cdf424eb-1e63-4ca4-bcc7-bede1cc03e32" providerId="ADAL" clId="{29A34D24-1504-614C-BB52-1AD8A78CF669}" dt="2024-11-12T17:20:37.205" v="64" actId="1076"/>
          <ac:spMkLst>
            <pc:docMk/>
            <pc:sldMk cId="2457643239" sldId="280"/>
            <ac:spMk id="2" creationId="{6471A442-E007-1E1F-E568-5717D0E874DD}"/>
          </ac:spMkLst>
        </pc:spChg>
        <pc:spChg chg="mod">
          <ac:chgData name="Fred Gosker" userId="cdf424eb-1e63-4ca4-bcc7-bede1cc03e32" providerId="ADAL" clId="{29A34D24-1504-614C-BB52-1AD8A78CF669}" dt="2024-11-12T17:20:40.747" v="70" actId="1036"/>
          <ac:spMkLst>
            <pc:docMk/>
            <pc:sldMk cId="2457643239" sldId="280"/>
            <ac:spMk id="6" creationId="{74FBEFF1-8773-8E6A-12C7-7DE1D9882D65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1-12T15:55:14.058"/>
    </inkml:context>
    <inkml:brush xml:id="br0">
      <inkml:brushProperty name="width" value="0.1" units="cm"/>
      <inkml:brushProperty name="height" value="0.1" units="cm"/>
    </inkml:brush>
  </inkml:definitions>
  <inkml:trace contextRef="#ctx0" brushRef="#br0">28462 22358 1003 0 0,'6'11'9608'0'0,"4"5"-9247"0"0,0 0-89 0 0,-1-2-40 0 0,-1-3-52 0 0,-3-4 0 0 0,-2-2 36 0 0,0-3-156 0 0,-2 0-200 0 0,-1 0-64 0 0,0 0-248 0 0,0 2-361 0 0,-1 0-231 0 0,1 2-84 0 0,0-1-92 0 0,0 1-276 0 0,0-1-784 0 0,0-9-904 0 0,0-4 3184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1-16T15:21:56.427"/>
    </inkml:context>
    <inkml:brush xml:id="br0">
      <inkml:brushProperty name="width" value="0.1" units="cm"/>
      <inkml:brushProperty name="height" value="0.1" units="cm"/>
    </inkml:brush>
  </inkml:definitions>
  <inkml:trace contextRef="#ctx0" brushRef="#br0">6711 17207 12492 0 0,'0'4'1276'0'0,"-4"17"-5121"0"0,-1 6 889 0 0,3-2-2792 0 0,5-5 4928 0 0,2-7 820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1-16T15:21:56.428"/>
    </inkml:context>
    <inkml:brush xml:id="br0">
      <inkml:brushProperty name="width" value="0.1" units="cm"/>
      <inkml:brushProperty name="height" value="0.1" units="cm"/>
    </inkml:brush>
  </inkml:definitions>
  <inkml:trace contextRef="#ctx0" brushRef="#br0">8763 17243 11496 0 0,'1'0'1844'0'0,"-3"5"28"0"0,-1 2-2872 0 0,-1 1-540 0 0,2-1-1057 0 0,0-1-2887 0 0,1-1 893 0 0,3-9 4591 0 0,2-4 0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1-16T15:21:56.429"/>
    </inkml:context>
    <inkml:brush xml:id="br0">
      <inkml:brushProperty name="width" value="0.1" units="cm"/>
      <inkml:brushProperty name="height" value="0.1" units="cm"/>
    </inkml:brush>
  </inkml:definitions>
  <inkml:trace contextRef="#ctx0" brushRef="#br0">8761 17243 9471 0 0,'0'0'0'0'0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1-16T20:59:18.233"/>
    </inkml:context>
    <inkml:brush xml:id="br0">
      <inkml:brushProperty name="width" value="0.1" units="cm"/>
      <inkml:brushProperty name="height" value="0.1" units="cm"/>
    </inkml:brush>
  </inkml:definitions>
  <inkml:trace contextRef="#ctx0" brushRef="#br0">9172 15610 115 0 0,'0'1'8024'0'0,"1"2"-4439"0"0,-2 0-13962 0 0,-2 0 9501 0 0,2-3 876 0 0,1 0 0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6E7376-E7EA-41E3-865E-D4F778707180}" type="datetimeFigureOut">
              <a:t>11/12/24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AD3DCE-1F5E-425E-8074-499ACDE9D49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305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9178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784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389644-C6E9-8306-1B7B-3B8B295900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AE6197-3F77-F19F-F12B-492CE55A15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80BB89-9251-3621-939F-A845EBB26B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F2653-0D5B-2711-C7BF-1479E639BE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531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3A3222-A068-D1E3-8B1E-B6BDEB73B9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42DFFBF-710A-E30C-993E-CD9C7B6F9A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A5312A2-0C24-B25F-4070-1E913FBB3A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52615E-BFC5-AB4D-868A-9717E46384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3752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389644-C6E9-8306-1B7B-3B8B295900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AE6197-3F77-F19F-F12B-492CE55A15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80BB89-9251-3621-939F-A845EBB26B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F2653-0D5B-2711-C7BF-1479E639BE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9360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389644-C6E9-8306-1B7B-3B8B295900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AE6197-3F77-F19F-F12B-492CE55A15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80BB89-9251-3621-939F-A845EBB26B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F2653-0D5B-2711-C7BF-1479E639BE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5295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A96690-8442-7093-356E-DC004A3D8A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B08B558-B947-174E-3F88-FD298C8E9D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8F188E-D653-FFDE-273C-495BE268AE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2AA955-C67A-AFC2-0E10-98C68F5875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9478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950B12-77B5-6463-DEB2-4C011B508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CEBDAD-1D62-5001-AC45-4AA8F0CE03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2C6BC5-3A18-EE25-DFA1-32C361F6E1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1832A7-95EE-D8AF-2C53-707952C5C1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4138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D702E-58EF-6646-AF43-A7D5FE7CEE5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896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vanti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0009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vanti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89983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- texture le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13E48CB-85A2-9308-13B1-F2C726CDA4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7970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595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389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</p:sldLayoutIdLst>
  <p:hf sldNum="0" hdr="0" ft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tabLst>
          <a:tab pos="3878263" algn="l"/>
        </a:tabLst>
        <a:defRPr sz="270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 typeface="Wingdings" pitchFamily="2" charset="2"/>
        <a:buNone/>
        <a:defRPr sz="2400" b="1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00050" indent="-223838" algn="l" defTabSz="914400" rtl="0" eaLnBrk="1" latinLnBrk="0" hangingPunct="1">
        <a:lnSpc>
          <a:spcPct val="100000"/>
        </a:lnSpc>
        <a:spcBef>
          <a:spcPts val="500"/>
        </a:spcBef>
        <a:buFont typeface="Wingdings" pitchFamily="2" charset="2"/>
        <a:buChar char="§"/>
        <a:tabLst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400050" indent="-223838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tabLst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400050" indent="-223838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tabLst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400050" indent="-223838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tabLst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858838" indent="-173038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Wingdings" pitchFamily="2" charset="2"/>
        <a:buChar char="§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433513" indent="-174625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Wingdings" pitchFamily="2" charset="2"/>
        <a:buChar char="§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1831975" indent="-173038" algn="l" defTabSz="914400" rtl="0" eaLnBrk="1" latinLnBrk="0" hangingPunct="1">
        <a:lnSpc>
          <a:spcPct val="100000"/>
        </a:lnSpc>
        <a:spcBef>
          <a:spcPts val="500"/>
        </a:spcBef>
        <a:buSzPct val="60000"/>
        <a:buFont typeface="Wingdings" pitchFamily="2" charset="2"/>
        <a:buChar char="§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7" orient="horz" pos="2160">
          <p15:clr>
            <a:srgbClr val="F26B43"/>
          </p15:clr>
        </p15:guide>
        <p15:guide id="8" pos="3840">
          <p15:clr>
            <a:srgbClr val="F26B43"/>
          </p15:clr>
        </p15:guide>
        <p15:guide id="9" pos="384">
          <p15:clr>
            <a:srgbClr val="F26B43"/>
          </p15:clr>
        </p15:guide>
        <p15:guide id="11" orient="horz" pos="504">
          <p15:clr>
            <a:srgbClr val="F26B43"/>
          </p15:clr>
        </p15:guide>
        <p15:guide id="12" pos="729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ustomXml" Target="../ink/ink1.xml"/><Relationship Id="rId13" Type="http://schemas.openxmlformats.org/officeDocument/2006/relationships/customXml" Target="../ink/ink3.xml"/><Relationship Id="rId18" Type="http://schemas.openxmlformats.org/officeDocument/2006/relationships/image" Target="../media/image10.png"/><Relationship Id="rId3" Type="http://schemas.openxmlformats.org/officeDocument/2006/relationships/image" Target="../media/image2.jpeg"/><Relationship Id="rId7" Type="http://schemas.openxmlformats.org/officeDocument/2006/relationships/image" Target="../media/image5.svg"/><Relationship Id="rId12" Type="http://schemas.openxmlformats.org/officeDocument/2006/relationships/image" Target="../media/image7.png"/><Relationship Id="rId17" Type="http://schemas.openxmlformats.org/officeDocument/2006/relationships/customXml" Target="../ink/ink5.xml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11" Type="http://schemas.openxmlformats.org/officeDocument/2006/relationships/customXml" Target="../ink/ink2.xml"/><Relationship Id="rId5" Type="http://schemas.openxmlformats.org/officeDocument/2006/relationships/hyperlink" Target="https://www.ivanti.com/itsm-experience" TargetMode="External"/><Relationship Id="rId15" Type="http://schemas.openxmlformats.org/officeDocument/2006/relationships/customXml" Target="../ink/ink4.xml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1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vanti.com/resources/research-reports/everywhere-work-report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://www.ivanti.com/research" TargetMode="External"/><Relationship Id="rId4" Type="http://schemas.openxmlformats.org/officeDocument/2006/relationships/hyperlink" Target="https://www.ivanti.com/resources/research-reports/digital-employee-experienc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5546C6C9-4371-B288-0F16-69EC2FB67E3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1E33CB0-1341-6B41-E366-13628B1807B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60811" y="1682672"/>
            <a:ext cx="9942383" cy="269298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ts val="6559"/>
              </a:lnSpc>
              <a:spcBef>
                <a:spcPts val="0"/>
              </a:spcBef>
              <a:buNone/>
            </a:pPr>
            <a:r>
              <a:rPr lang="en-US" sz="6000" b="1" dirty="0">
                <a:solidFill>
                  <a:srgbClr val="FFFFFF"/>
                </a:solidFill>
                <a:latin typeface="Arial"/>
                <a:ea typeface="+mn-lt"/>
                <a:cs typeface="Arial"/>
              </a:rPr>
              <a:t>Elevating </a:t>
            </a:r>
            <a:br>
              <a:rPr lang="en-US" sz="6000" b="1" dirty="0">
                <a:solidFill>
                  <a:srgbClr val="FFFFFF"/>
                </a:solidFill>
                <a:latin typeface="Arial"/>
                <a:ea typeface="+mn-lt"/>
                <a:cs typeface="Arial"/>
              </a:rPr>
            </a:br>
            <a:r>
              <a:rPr lang="en-US" sz="6000" b="1" dirty="0">
                <a:solidFill>
                  <a:srgbClr val="FFFFFF"/>
                </a:solidFill>
                <a:latin typeface="Arial"/>
                <a:ea typeface="+mn-lt"/>
                <a:cs typeface="Arial"/>
              </a:rPr>
              <a:t>the IT Service </a:t>
            </a:r>
            <a:br>
              <a:rPr lang="en-US" sz="6000" b="1" dirty="0">
                <a:solidFill>
                  <a:srgbClr val="FFFFFF"/>
                </a:solidFill>
                <a:latin typeface="Arial"/>
                <a:ea typeface="+mn-lt"/>
                <a:cs typeface="Arial"/>
              </a:rPr>
            </a:br>
            <a:r>
              <a:rPr lang="en-US" sz="6000" b="1" dirty="0">
                <a:solidFill>
                  <a:srgbClr val="FFFFFF"/>
                </a:solidFill>
                <a:latin typeface="Arial"/>
                <a:ea typeface="+mn-lt"/>
                <a:cs typeface="Arial"/>
              </a:rPr>
              <a:t>Management Experience</a:t>
            </a:r>
            <a:endParaRPr lang="en-US" sz="6000" b="1" dirty="0">
              <a:solidFill>
                <a:schemeClr val="bg1"/>
              </a:solidFill>
              <a:latin typeface="Arial"/>
              <a:ea typeface="Inter Italic" panose="020B0502030000000004" pitchFamily="34" charset="0"/>
              <a:cs typeface="Arial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8D0919-2C9F-4A72-B222-BFF1356EB7B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70857" y="5605903"/>
            <a:ext cx="6561751" cy="659520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marL="0" indent="0">
              <a:buNone/>
            </a:pPr>
            <a:r>
              <a:rPr lang="en-US" sz="2000" b="0" dirty="0">
                <a:solidFill>
                  <a:schemeClr val="bg1"/>
                </a:solidFill>
                <a:latin typeface="Arial"/>
                <a:ea typeface="Inter Italic" panose="020B0502030000000004" pitchFamily="34" charset="0"/>
                <a:cs typeface="Arial"/>
              </a:rPr>
              <a:t>Read the full report and download all </a:t>
            </a:r>
            <a:br>
              <a:rPr lang="en-US" sz="2000" b="0" dirty="0">
                <a:latin typeface="Arial"/>
                <a:ea typeface="Inter Italic" panose="020B0502030000000004" pitchFamily="34" charset="0"/>
              </a:rPr>
            </a:br>
            <a:r>
              <a:rPr lang="en-US" sz="2000" b="0" dirty="0">
                <a:solidFill>
                  <a:schemeClr val="bg1"/>
                </a:solidFill>
                <a:latin typeface="Arial"/>
                <a:ea typeface="Inter Italic" panose="020B0502030000000004" pitchFamily="34" charset="0"/>
                <a:cs typeface="Arial"/>
              </a:rPr>
              <a:t>charts at </a:t>
            </a:r>
            <a:r>
              <a:rPr lang="en-US" sz="2000" b="0" dirty="0">
                <a:solidFill>
                  <a:schemeClr val="bg1"/>
                </a:solidFill>
                <a:latin typeface="Arial"/>
                <a:ea typeface="Inter Italic" panose="020B0502030000000004" pitchFamily="34" charset="0"/>
                <a:cs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ivanti.</a:t>
            </a:r>
            <a:r>
              <a:rPr lang="en-US" sz="2000" dirty="0">
                <a:solidFill>
                  <a:schemeClr val="bg1"/>
                </a:solidFill>
                <a:latin typeface="Arial"/>
                <a:ea typeface="Inter Italic" panose="020B0502030000000004" pitchFamily="34" charset="0"/>
                <a:cs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com/ITSM-experience</a:t>
            </a:r>
            <a:endParaRPr lang="en-US" sz="2000" dirty="0">
              <a:solidFill>
                <a:schemeClr val="bg1"/>
              </a:solidFill>
              <a:latin typeface="Arial"/>
              <a:ea typeface="Inter Italic" panose="020B0502030000000004" pitchFamily="34" charset="0"/>
              <a:cs typeface="Arial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5C0EAA43-60E5-A67E-ABB6-980B2AEEF36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661437" y="5376828"/>
            <a:ext cx="2059862" cy="87348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D477A3FE-C3C9-9B29-00C2-1F4063CBEC1A}"/>
                  </a:ext>
                </a:extLst>
              </p14:cNvPr>
              <p14:cNvContentPartPr/>
              <p14:nvPr/>
            </p14:nvContentPartPr>
            <p14:xfrm>
              <a:off x="11035440" y="7472164"/>
              <a:ext cx="19871" cy="42276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D477A3FE-C3C9-9B29-00C2-1F4063CBEC1A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1017698" y="7454401"/>
                <a:ext cx="55000" cy="7744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9BDF7891-2A51-C864-4AF3-C4793ADFF108}"/>
                  </a:ext>
                </a:extLst>
              </p14:cNvPr>
              <p14:cNvContentPartPr/>
              <p14:nvPr/>
            </p14:nvContentPartPr>
            <p14:xfrm>
              <a:off x="3290608" y="6250314"/>
              <a:ext cx="14941" cy="39908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9BDF7891-2A51-C864-4AF3-C4793ADFF108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228354" y="6232337"/>
                <a:ext cx="138204" cy="7550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94CA0E25-FF34-6EB7-8305-E85EB6E20354}"/>
                  </a:ext>
                </a:extLst>
              </p14:cNvPr>
              <p14:cNvContentPartPr/>
              <p14:nvPr/>
            </p14:nvContentPartPr>
            <p14:xfrm>
              <a:off x="4447945" y="6271091"/>
              <a:ext cx="14941" cy="14941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94CA0E25-FF34-6EB7-8305-E85EB6E20354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398142" y="6251936"/>
                <a:ext cx="113552" cy="5286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A6503ABA-DD55-9910-097E-233B8CE0379B}"/>
                  </a:ext>
                </a:extLst>
              </p14:cNvPr>
              <p14:cNvContentPartPr/>
              <p14:nvPr/>
            </p14:nvContentPartPr>
            <p14:xfrm>
              <a:off x="4454571" y="6271091"/>
              <a:ext cx="14941" cy="14941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A6503ABA-DD55-9910-097E-233B8CE0379B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707521" y="5524041"/>
                <a:ext cx="1494100" cy="14941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76050622-561D-C9FF-AA0A-A0B43E478C13}"/>
                  </a:ext>
                </a:extLst>
              </p14:cNvPr>
              <p14:cNvContentPartPr/>
              <p14:nvPr/>
            </p14:nvContentPartPr>
            <p14:xfrm>
              <a:off x="3082152" y="5265615"/>
              <a:ext cx="9769" cy="9769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76050622-561D-C9FF-AA0A-A0B43E478C13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3000744" y="5221210"/>
                <a:ext cx="170958" cy="97690"/>
              </a:xfrm>
              <a:prstGeom prst="rect">
                <a:avLst/>
              </a:prstGeom>
            </p:spPr>
          </p:pic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97870B0E-767D-4C00-63E8-5C3989548D83}"/>
              </a:ext>
            </a:extLst>
          </p:cNvPr>
          <p:cNvSpPr txBox="1"/>
          <p:nvPr/>
        </p:nvSpPr>
        <p:spPr>
          <a:xfrm>
            <a:off x="870506" y="4686425"/>
            <a:ext cx="6862800" cy="553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000" dirty="0">
                <a:solidFill>
                  <a:schemeClr val="bg1"/>
                </a:solidFill>
                <a:latin typeface="Arial"/>
                <a:ea typeface="Calibri"/>
                <a:cs typeface="Calibri"/>
              </a:rPr>
              <a:t>Executive Summary and Key Findings</a:t>
            </a:r>
          </a:p>
        </p:txBody>
      </p:sp>
    </p:spTree>
    <p:extLst>
      <p:ext uri="{BB962C8B-B14F-4D97-AF65-F5344CB8AC3E}">
        <p14:creationId xmlns:p14="http://schemas.microsoft.com/office/powerpoint/2010/main" val="138166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5F0A3-0E6C-CE09-3EEB-6425C8CCB2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462734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135C20-832F-6DCF-97A1-189C0AD61B0C}"/>
              </a:ext>
            </a:extLst>
          </p:cNvPr>
          <p:cNvSpPr txBox="1"/>
          <p:nvPr/>
        </p:nvSpPr>
        <p:spPr>
          <a:xfrm>
            <a:off x="1" y="2346"/>
            <a:ext cx="4627340" cy="6855654"/>
          </a:xfrm>
          <a:prstGeom prst="rect">
            <a:avLst/>
          </a:prstGeom>
          <a:solidFill>
            <a:schemeClr val="accent1">
              <a:alpha val="24868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6A20C4-5AEF-D3BD-56CC-A6BA0F8FF3FA}"/>
              </a:ext>
            </a:extLst>
          </p:cNvPr>
          <p:cNvSpPr txBox="1"/>
          <p:nvPr/>
        </p:nvSpPr>
        <p:spPr>
          <a:xfrm>
            <a:off x="479711" y="1704520"/>
            <a:ext cx="3796370" cy="13849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200" b="1">
                <a:solidFill>
                  <a:schemeClr val="bg1"/>
                </a:solidFill>
                <a:cs typeface="Arial"/>
              </a:rPr>
              <a:t>About the research 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42A40B1-4B99-4DA3-0D6E-30036A0CB6B9}"/>
              </a:ext>
            </a:extLst>
          </p:cNvPr>
          <p:cNvSpPr txBox="1"/>
          <p:nvPr/>
        </p:nvSpPr>
        <p:spPr>
          <a:xfrm>
            <a:off x="5106400" y="1070020"/>
            <a:ext cx="6412679" cy="37856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28600"/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This report is based on two surveys conducted by Ivanti in 2024: </a:t>
            </a:r>
            <a:r>
              <a:rPr lang="en-US" sz="1600" dirty="0">
                <a:solidFill>
                  <a:srgbClr val="4E0389"/>
                </a:solidFill>
                <a:ea typeface="+mn-lt"/>
                <a:cs typeface="+mn-l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2024 Everywhere Work Report: Empowering Flexible Work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 and </a:t>
            </a:r>
            <a:r>
              <a:rPr lang="en-US" sz="1600" dirty="0">
                <a:solidFill>
                  <a:srgbClr val="4E0389"/>
                </a:solidFill>
                <a:ea typeface="+mn-lt"/>
                <a:cs typeface="+mn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2024 Digital Employee Experience Report: A CIO Call to Action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.</a:t>
            </a:r>
            <a:b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</a:br>
            <a:b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</a:b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In total, these two studies surveyed over 15,500 unique</a:t>
            </a:r>
            <a:b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</a:b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executive leaders, IT professionals, security professionals</a:t>
            </a:r>
            <a:b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</a:b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and office workers. </a:t>
            </a:r>
            <a:endParaRPr lang="en-US" sz="1600" dirty="0">
              <a:ea typeface="+mn-lt"/>
              <a:cs typeface="+mn-lt"/>
            </a:endParaRPr>
          </a:p>
          <a:p>
            <a:pPr marL="228600"/>
            <a:endParaRPr lang="en-US" sz="1600" dirty="0">
              <a:cs typeface="Arial"/>
            </a:endParaRPr>
          </a:p>
          <a:p>
            <a:pPr marL="228600"/>
            <a:r>
              <a:rPr lang="en-US" sz="1600" dirty="0">
                <a:cs typeface="Arial"/>
              </a:rPr>
              <a:t>These studies were administered by Ravn Research, and panelists were recruited by MSI Advanced Customer Insights. Survey results are unweighted. Further details by country are available by request.</a:t>
            </a:r>
          </a:p>
          <a:p>
            <a:pPr marL="228600"/>
            <a:endParaRPr lang="en-US" sz="1600" dirty="0">
              <a:cs typeface="Arial"/>
            </a:endParaRPr>
          </a:p>
          <a:p>
            <a:pPr marL="228600"/>
            <a:r>
              <a:rPr lang="en-US" sz="1600" dirty="0">
                <a:cs typeface="Arial"/>
              </a:rPr>
              <a:t>For more Ivanti research on IT, security and the future of work, </a:t>
            </a:r>
          </a:p>
          <a:p>
            <a:pPr marL="228600"/>
            <a:r>
              <a:rPr lang="en-US" sz="1600" dirty="0">
                <a:cs typeface="Arial"/>
              </a:rPr>
              <a:t>visit </a:t>
            </a:r>
            <a:r>
              <a:rPr lang="en-US" sz="1600" dirty="0">
                <a:cs typeface="Arial"/>
                <a:hlinkClick r:id="rId5"/>
              </a:rPr>
              <a:t>ivanti.com/research</a:t>
            </a:r>
            <a:r>
              <a:rPr lang="en-US" sz="1600" dirty="0">
                <a:cs typeface="Arial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BD38B1-180B-8527-A906-28E5F8A9D54B}"/>
              </a:ext>
            </a:extLst>
          </p:cNvPr>
          <p:cNvSpPr txBox="1"/>
          <p:nvPr/>
        </p:nvSpPr>
        <p:spPr>
          <a:xfrm>
            <a:off x="5271247" y="6265458"/>
            <a:ext cx="6247832" cy="292388"/>
          </a:xfrm>
          <a:prstGeom prst="rect">
            <a:avLst/>
          </a:prstGeom>
          <a:noFill/>
        </p:spPr>
        <p:txBody>
          <a:bodyPr wrap="square" lIns="137160" tIns="68580" rIns="137160" bIns="68580" rtlCol="0" anchor="b">
            <a:spAutoFit/>
          </a:bodyPr>
          <a:lstStyle/>
          <a:p>
            <a:pPr algn="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Copyright © 2024, Ivanti. All rights reserved. </a:t>
            </a:r>
            <a:r>
              <a:rPr lang="en-US" sz="1000" dirty="0">
                <a:latin typeface="Arial"/>
                <a:ea typeface="+mn-lt"/>
                <a:cs typeface="Arial"/>
              </a:rPr>
              <a:t>Elevating the IT Service Management Experience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. 11/24 FG</a:t>
            </a:r>
            <a:endParaRPr lang="en-US" sz="10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9755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1F0A440-7864-60F5-2276-460EF60E19FA}"/>
              </a:ext>
            </a:extLst>
          </p:cNvPr>
          <p:cNvSpPr txBox="1"/>
          <p:nvPr/>
        </p:nvSpPr>
        <p:spPr>
          <a:xfrm>
            <a:off x="653" y="977"/>
            <a:ext cx="3996916" cy="6855654"/>
          </a:xfrm>
          <a:prstGeom prst="rect">
            <a:avLst/>
          </a:prstGeom>
          <a:solidFill>
            <a:schemeClr val="accent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EFCDE4C-0F0F-F4F5-A1D9-993BF62F63F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493159"/>
            <a:ext cx="3996916" cy="6364841"/>
          </a:xfrm>
          <a:prstGeom prst="rect">
            <a:avLst/>
          </a:prstGeom>
        </p:spPr>
      </p:pic>
      <p:sp>
        <p:nvSpPr>
          <p:cNvPr id="4" name="Title 5">
            <a:extLst>
              <a:ext uri="{FF2B5EF4-FFF2-40B4-BE49-F238E27FC236}">
                <a16:creationId xmlns:a16="http://schemas.microsoft.com/office/drawing/2014/main" id="{5C67CAF3-CCAF-D303-F592-E754628075A3}"/>
              </a:ext>
            </a:extLst>
          </p:cNvPr>
          <p:cNvSpPr txBox="1">
            <a:spLocks/>
          </p:cNvSpPr>
          <p:nvPr/>
        </p:nvSpPr>
        <p:spPr>
          <a:xfrm>
            <a:off x="548640" y="914400"/>
            <a:ext cx="3046935" cy="3586472"/>
          </a:xfrm>
          <a:prstGeom prst="rect">
            <a:avLst/>
          </a:prstGeom>
        </p:spPr>
        <p:txBody>
          <a:bodyPr lIns="0" tIns="0" rIns="9144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200" dirty="0">
                <a:solidFill>
                  <a:schemeClr val="bg1"/>
                </a:solidFill>
                <a:latin typeface="Arial"/>
                <a:ea typeface="Inter Light" panose="02000403000000020004" pitchFamily="2" charset="0"/>
                <a:cs typeface="Arial"/>
              </a:rPr>
              <a:t>Key finding:</a:t>
            </a:r>
            <a:br>
              <a:rPr lang="en-US" sz="2200" dirty="0"/>
            </a:br>
            <a:endParaRPr lang="en-US" sz="2200" dirty="0"/>
          </a:p>
          <a:p>
            <a:r>
              <a:rPr lang="en-US" sz="2200" b="0" dirty="0">
                <a:solidFill>
                  <a:schemeClr val="bg1"/>
                </a:solidFill>
                <a:latin typeface="Arial"/>
                <a:cs typeface="Arial"/>
              </a:rPr>
              <a:t>IT service desk workflows are</a:t>
            </a:r>
            <a:br>
              <a:rPr lang="en-US" sz="2200" b="0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2200" b="0" dirty="0">
                <a:solidFill>
                  <a:schemeClr val="bg1"/>
                </a:solidFill>
                <a:latin typeface="Arial"/>
                <a:cs typeface="Arial"/>
              </a:rPr>
              <a:t>overly manual </a:t>
            </a:r>
            <a:br>
              <a:rPr lang="en-US" sz="2200" b="0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2200" b="0" dirty="0">
                <a:solidFill>
                  <a:schemeClr val="bg1"/>
                </a:solidFill>
                <a:latin typeface="Arial"/>
                <a:cs typeface="Arial"/>
              </a:rPr>
              <a:t>and inefficient, </a:t>
            </a:r>
            <a:br>
              <a:rPr lang="en-US" sz="2200" b="0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2200" b="0" dirty="0">
                <a:solidFill>
                  <a:schemeClr val="bg1"/>
                </a:solidFill>
                <a:latin typeface="Arial"/>
                <a:cs typeface="Arial"/>
              </a:rPr>
              <a:t>and IT teams are overwhelmed by</a:t>
            </a:r>
            <a:br>
              <a:rPr lang="en-US" sz="2200" b="0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2200" b="0" dirty="0">
                <a:solidFill>
                  <a:schemeClr val="bg1"/>
                </a:solidFill>
                <a:latin typeface="Arial"/>
                <a:cs typeface="Arial"/>
              </a:rPr>
              <a:t>high workloads.</a:t>
            </a:r>
            <a:endParaRPr lang="en-US" sz="2200" b="0" dirty="0">
              <a:solidFill>
                <a:schemeClr val="bg1"/>
              </a:solidFill>
            </a:endParaRPr>
          </a:p>
        </p:txBody>
      </p:sp>
      <p:pic>
        <p:nvPicPr>
          <p:cNvPr id="15" name="Picture 14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E7471940-3756-A54D-489E-D2B9B50D931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1002" y="674487"/>
            <a:ext cx="7772400" cy="581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93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AE7390-FD25-D038-65C1-9BCB2B74AA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survey&#10;&#10;Description automatically generated">
            <a:extLst>
              <a:ext uri="{FF2B5EF4-FFF2-40B4-BE49-F238E27FC236}">
                <a16:creationId xmlns:a16="http://schemas.microsoft.com/office/drawing/2014/main" id="{563F63C7-B649-F597-8E9C-11D837CCDD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482" y="697032"/>
            <a:ext cx="9357787" cy="507323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1CA8BD9-2662-E366-C477-E07A9FEE6AC5}"/>
              </a:ext>
            </a:extLst>
          </p:cNvPr>
          <p:cNvSpPr txBox="1"/>
          <p:nvPr/>
        </p:nvSpPr>
        <p:spPr>
          <a:xfrm>
            <a:off x="8520970" y="3291840"/>
            <a:ext cx="3671029" cy="356616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B6FCA7B8-D031-02B6-15D6-90740FB7C011}"/>
              </a:ext>
            </a:extLst>
          </p:cNvPr>
          <p:cNvSpPr txBox="1">
            <a:spLocks/>
          </p:cNvSpPr>
          <p:nvPr/>
        </p:nvSpPr>
        <p:spPr>
          <a:xfrm>
            <a:off x="8961119" y="3624349"/>
            <a:ext cx="2981497" cy="2892829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200" dirty="0">
                <a:solidFill>
                  <a:schemeClr val="accent1"/>
                </a:solidFill>
                <a:latin typeface="Arial"/>
                <a:ea typeface="Inter Light" panose="02000403000000020004" pitchFamily="2" charset="0"/>
                <a:cs typeface="Arial"/>
              </a:rPr>
              <a:t>Why it matters:</a:t>
            </a:r>
            <a:endParaRPr lang="en-US" sz="2200" dirty="0">
              <a:solidFill>
                <a:schemeClr val="accent1"/>
              </a:solidFill>
              <a:ea typeface="Inter Light" panose="02000403000000020004" pitchFamily="2" charset="0"/>
            </a:endParaRPr>
          </a:p>
          <a:p>
            <a:pPr>
              <a:lnSpc>
                <a:spcPct val="100000"/>
              </a:lnSpc>
            </a:pPr>
            <a:endParaRPr lang="en-US" sz="2200" dirty="0">
              <a:solidFill>
                <a:schemeClr val="bg1"/>
              </a:solidFill>
              <a:ea typeface="Inter Light" panose="02000403000000020004" pitchFamily="2" charset="0"/>
            </a:endParaRPr>
          </a:p>
          <a:p>
            <a:pPr>
              <a:lnSpc>
                <a:spcPct val="100000"/>
              </a:lnSpc>
            </a:pPr>
            <a:r>
              <a:rPr lang="en-US" sz="2200" b="0" dirty="0">
                <a:latin typeface="Arial"/>
                <a:cs typeface="Arial"/>
              </a:rPr>
              <a:t>Automation can dramatically optimize workflows, drive efficiency for IT professionals and reduce IT burnout.</a:t>
            </a:r>
            <a:endParaRPr lang="en-US" sz="2200" b="0" dirty="0"/>
          </a:p>
        </p:txBody>
      </p:sp>
    </p:spTree>
    <p:extLst>
      <p:ext uri="{BB962C8B-B14F-4D97-AF65-F5344CB8AC3E}">
        <p14:creationId xmlns:p14="http://schemas.microsoft.com/office/powerpoint/2010/main" val="3287303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95F910-AC67-76DA-885A-8EF51282BB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0C7A405-4A53-539D-73E9-F06CC119E4C2}"/>
              </a:ext>
            </a:extLst>
          </p:cNvPr>
          <p:cNvSpPr txBox="1"/>
          <p:nvPr/>
        </p:nvSpPr>
        <p:spPr>
          <a:xfrm>
            <a:off x="653" y="977"/>
            <a:ext cx="3996916" cy="6855654"/>
          </a:xfrm>
          <a:prstGeom prst="rect">
            <a:avLst/>
          </a:prstGeom>
          <a:solidFill>
            <a:schemeClr val="accent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388519-FF2D-82F3-93EA-A1260E6FE11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493159"/>
            <a:ext cx="3996916" cy="6364841"/>
          </a:xfrm>
          <a:prstGeom prst="rect">
            <a:avLst/>
          </a:prstGeom>
        </p:spPr>
      </p:pic>
      <p:sp>
        <p:nvSpPr>
          <p:cNvPr id="4" name="Title 5">
            <a:extLst>
              <a:ext uri="{FF2B5EF4-FFF2-40B4-BE49-F238E27FC236}">
                <a16:creationId xmlns:a16="http://schemas.microsoft.com/office/drawing/2014/main" id="{8580BC9D-656E-4B86-3443-C38D592A143F}"/>
              </a:ext>
            </a:extLst>
          </p:cNvPr>
          <p:cNvSpPr txBox="1">
            <a:spLocks/>
          </p:cNvSpPr>
          <p:nvPr/>
        </p:nvSpPr>
        <p:spPr>
          <a:xfrm>
            <a:off x="548640" y="914400"/>
            <a:ext cx="3172691" cy="4595156"/>
          </a:xfrm>
          <a:prstGeom prst="rect">
            <a:avLst/>
          </a:prstGeom>
        </p:spPr>
        <p:txBody>
          <a:bodyPr lIns="0" tIns="0" rIns="9144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200" dirty="0">
                <a:solidFill>
                  <a:schemeClr val="bg1"/>
                </a:solidFill>
                <a:latin typeface="Arial"/>
                <a:ea typeface="Inter Light" panose="02000403000000020004" pitchFamily="2" charset="0"/>
                <a:cs typeface="Arial"/>
              </a:rPr>
              <a:t>Key finding:</a:t>
            </a:r>
            <a:endParaRPr lang="en-US" sz="2200" b="0" dirty="0">
              <a:solidFill>
                <a:schemeClr val="bg1"/>
              </a:solidFill>
              <a:ea typeface="Inter Light" panose="02000403000000020004" pitchFamily="2" charset="0"/>
            </a:endParaRPr>
          </a:p>
          <a:p>
            <a:pPr>
              <a:lnSpc>
                <a:spcPct val="100000"/>
              </a:lnSpc>
            </a:pPr>
            <a:endParaRPr lang="en-US" sz="2200" dirty="0">
              <a:solidFill>
                <a:srgbClr val="FFFFFF"/>
              </a:solidFill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US" sz="2200" b="0" dirty="0">
                <a:solidFill>
                  <a:schemeClr val="bg1"/>
                </a:solidFill>
                <a:latin typeface="Arial"/>
                <a:cs typeface="Arial"/>
              </a:rPr>
              <a:t>A surprisingly low number of service</a:t>
            </a:r>
            <a:br>
              <a:rPr lang="en-US" sz="2200" b="0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2200" b="0" dirty="0">
                <a:solidFill>
                  <a:schemeClr val="bg1"/>
                </a:solidFill>
                <a:latin typeface="Arial"/>
                <a:cs typeface="Arial"/>
              </a:rPr>
              <a:t>desks are tracking</a:t>
            </a:r>
            <a:br>
              <a:rPr lang="en-US" sz="2200" b="0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2200" b="0" dirty="0">
                <a:solidFill>
                  <a:schemeClr val="bg1"/>
                </a:solidFill>
                <a:latin typeface="Arial"/>
                <a:cs typeface="Arial"/>
              </a:rPr>
              <a:t>end user experience metrics. </a:t>
            </a:r>
            <a:endParaRPr lang="en-US" sz="2200" b="0" dirty="0">
              <a:solidFill>
                <a:schemeClr val="bg1"/>
              </a:solidFill>
            </a:endParaRPr>
          </a:p>
        </p:txBody>
      </p:sp>
      <p:pic>
        <p:nvPicPr>
          <p:cNvPr id="3" name="Picture 2" descr="A purple bar graph with text&#10;&#10;Description automatically generated">
            <a:extLst>
              <a:ext uri="{FF2B5EF4-FFF2-40B4-BE49-F238E27FC236}">
                <a16:creationId xmlns:a16="http://schemas.microsoft.com/office/drawing/2014/main" id="{B358F159-9384-ED02-0746-0272CB6B575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48593" y="625296"/>
            <a:ext cx="7788184" cy="5607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042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AE7390-FD25-D038-65C1-9BCB2B74AA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survey&#10;&#10;Description automatically generated">
            <a:extLst>
              <a:ext uri="{FF2B5EF4-FFF2-40B4-BE49-F238E27FC236}">
                <a16:creationId xmlns:a16="http://schemas.microsoft.com/office/drawing/2014/main" id="{60694EAE-7410-AA3F-C4CE-36B5792BBA0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862" y="3182816"/>
            <a:ext cx="10564275" cy="28522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F093C32-EABF-7DB2-BF49-89C4AB9A1807}"/>
              </a:ext>
            </a:extLst>
          </p:cNvPr>
          <p:cNvSpPr txBox="1"/>
          <p:nvPr/>
        </p:nvSpPr>
        <p:spPr>
          <a:xfrm>
            <a:off x="652" y="979"/>
            <a:ext cx="12191348" cy="25603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370961C2-FCA3-ADB1-79AE-6CAFC47299AB}"/>
              </a:ext>
            </a:extLst>
          </p:cNvPr>
          <p:cNvSpPr txBox="1">
            <a:spLocks/>
          </p:cNvSpPr>
          <p:nvPr/>
        </p:nvSpPr>
        <p:spPr>
          <a:xfrm>
            <a:off x="813862" y="479313"/>
            <a:ext cx="10768538" cy="2064228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200" dirty="0">
                <a:solidFill>
                  <a:schemeClr val="accent1"/>
                </a:solidFill>
                <a:latin typeface="Arial"/>
                <a:ea typeface="Inter Light" panose="02000403000000020004" pitchFamily="2" charset="0"/>
                <a:cs typeface="Arial"/>
              </a:rPr>
              <a:t>Why it matters:</a:t>
            </a:r>
            <a:endParaRPr lang="en-US" sz="2200" dirty="0">
              <a:solidFill>
                <a:schemeClr val="accent1"/>
              </a:solidFill>
              <a:ea typeface="Inter Light" panose="02000403000000020004" pitchFamily="2" charset="0"/>
            </a:endParaRPr>
          </a:p>
          <a:p>
            <a:pPr>
              <a:lnSpc>
                <a:spcPct val="100000"/>
              </a:lnSpc>
            </a:pPr>
            <a:endParaRPr lang="en-US" sz="2200" dirty="0">
              <a:solidFill>
                <a:schemeClr val="bg1"/>
              </a:solidFill>
              <a:ea typeface="Inter Light" panose="02000403000000020004" pitchFamily="2" charset="0"/>
            </a:endParaRPr>
          </a:p>
          <a:p>
            <a:pPr>
              <a:lnSpc>
                <a:spcPct val="100000"/>
              </a:lnSpc>
            </a:pPr>
            <a:r>
              <a:rPr lang="en-US" sz="2200" b="0" dirty="0">
                <a:latin typeface="Arial"/>
                <a:cs typeface="Arial"/>
              </a:rPr>
              <a:t>Tracking digital employee experience (DEX) helps optimize ITSM workflows and experiences by highlighting areas of friction and providing IT teams with data to make informed decisions.</a:t>
            </a:r>
          </a:p>
        </p:txBody>
      </p:sp>
    </p:spTree>
    <p:extLst>
      <p:ext uri="{BB962C8B-B14F-4D97-AF65-F5344CB8AC3E}">
        <p14:creationId xmlns:p14="http://schemas.microsoft.com/office/powerpoint/2010/main" val="186228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AE7390-FD25-D038-65C1-9BCB2B74AA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8E1ED60-45C1-95EB-F0F7-B616613EDCE7}"/>
              </a:ext>
            </a:extLst>
          </p:cNvPr>
          <p:cNvSpPr/>
          <p:nvPr/>
        </p:nvSpPr>
        <p:spPr>
          <a:xfrm>
            <a:off x="6084916" y="4087644"/>
            <a:ext cx="6096000" cy="27703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DB08F0-008A-F2FB-8A2E-7071D0C3D6AC}"/>
              </a:ext>
            </a:extLst>
          </p:cNvPr>
          <p:cNvSpPr/>
          <p:nvPr/>
        </p:nvSpPr>
        <p:spPr>
          <a:xfrm>
            <a:off x="0" y="4087644"/>
            <a:ext cx="6096000" cy="277035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F6ABD19-F350-35FB-257A-C61BF8711779}"/>
              </a:ext>
            </a:extLst>
          </p:cNvPr>
          <p:cNvSpPr txBox="1"/>
          <p:nvPr/>
        </p:nvSpPr>
        <p:spPr>
          <a:xfrm>
            <a:off x="376843" y="4397403"/>
            <a:ext cx="5378808" cy="212365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200" b="1" dirty="0">
                <a:solidFill>
                  <a:srgbClr val="FFFFFF"/>
                </a:solidFill>
                <a:cs typeface="Segoe UI"/>
              </a:rPr>
              <a:t>Key finding:</a:t>
            </a:r>
            <a:br>
              <a:rPr lang="en-US" sz="2200" b="1" dirty="0">
                <a:solidFill>
                  <a:srgbClr val="FFFFFF"/>
                </a:solidFill>
                <a:cs typeface="Segoe UI"/>
              </a:rPr>
            </a:br>
            <a:r>
              <a:rPr lang="en-US" sz="2200" dirty="0">
                <a:cs typeface="Segoe UI"/>
              </a:rPr>
              <a:t>​</a:t>
            </a:r>
            <a:endParaRPr lang="en-US" dirty="0">
              <a:cs typeface="Arial"/>
            </a:endParaRPr>
          </a:p>
          <a:p>
            <a:r>
              <a:rPr lang="en-US" sz="2200" dirty="0">
                <a:cs typeface="Segoe UI"/>
              </a:rPr>
              <a:t>​</a:t>
            </a:r>
            <a:r>
              <a:rPr lang="en-US" sz="2200" dirty="0">
                <a:solidFill>
                  <a:srgbClr val="FFFFFF"/>
                </a:solidFill>
                <a:cs typeface="Segoe UI"/>
              </a:rPr>
              <a:t>Many organizations lack an</a:t>
            </a:r>
            <a:br>
              <a:rPr lang="en-US" sz="2200" dirty="0">
                <a:solidFill>
                  <a:srgbClr val="FFFFFF"/>
                </a:solidFill>
                <a:cs typeface="Segoe UI"/>
              </a:rPr>
            </a:br>
            <a:r>
              <a:rPr lang="en-US" sz="2200" dirty="0">
                <a:solidFill>
                  <a:srgbClr val="FFFFFF"/>
                </a:solidFill>
                <a:cs typeface="Segoe UI"/>
              </a:rPr>
              <a:t>integrated IT tech stack to oversee </a:t>
            </a:r>
            <a:br>
              <a:rPr lang="en-US" sz="2200" dirty="0">
                <a:solidFill>
                  <a:srgbClr val="FFFFFF"/>
                </a:solidFill>
                <a:cs typeface="Segoe UI"/>
              </a:rPr>
            </a:br>
            <a:r>
              <a:rPr lang="en-US" sz="2200" dirty="0">
                <a:solidFill>
                  <a:srgbClr val="FFFFFF"/>
                </a:solidFill>
                <a:cs typeface="Segoe UI"/>
              </a:rPr>
              <a:t>and optimize service desk performance and experience. </a:t>
            </a:r>
            <a:r>
              <a:rPr lang="en-US" sz="2200" dirty="0">
                <a:cs typeface="Segoe UI"/>
              </a:rPr>
              <a:t>​</a:t>
            </a:r>
          </a:p>
        </p:txBody>
      </p:sp>
      <p:sp>
        <p:nvSpPr>
          <p:cNvPr id="14" name="Title 2">
            <a:extLst>
              <a:ext uri="{FF2B5EF4-FFF2-40B4-BE49-F238E27FC236}">
                <a16:creationId xmlns:a16="http://schemas.microsoft.com/office/drawing/2014/main" id="{DD6C309D-C8C3-17D5-5CD0-6EB81CA55D9D}"/>
              </a:ext>
            </a:extLst>
          </p:cNvPr>
          <p:cNvSpPr txBox="1">
            <a:spLocks/>
          </p:cNvSpPr>
          <p:nvPr/>
        </p:nvSpPr>
        <p:spPr>
          <a:xfrm>
            <a:off x="6425265" y="4397403"/>
            <a:ext cx="5426386" cy="1953521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200" dirty="0">
                <a:solidFill>
                  <a:schemeClr val="accent1"/>
                </a:solidFill>
                <a:latin typeface="Arial"/>
                <a:ea typeface="Inter Light" panose="02000403000000020004" pitchFamily="2" charset="0"/>
                <a:cs typeface="Arial"/>
              </a:rPr>
              <a:t>Why it matters:</a:t>
            </a:r>
            <a:br>
              <a:rPr lang="en-US" sz="2200" dirty="0">
                <a:solidFill>
                  <a:schemeClr val="accent1"/>
                </a:solidFill>
                <a:latin typeface="Arial"/>
                <a:ea typeface="Inter Light" panose="02000403000000020004" pitchFamily="2" charset="0"/>
                <a:cs typeface="Arial"/>
              </a:rPr>
            </a:br>
            <a:endParaRPr lang="en-US" sz="2200" dirty="0">
              <a:solidFill>
                <a:schemeClr val="accent1"/>
              </a:solidFill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US" sz="2200" b="0" dirty="0">
                <a:latin typeface="Arial"/>
                <a:cs typeface="Arial"/>
              </a:rPr>
              <a:t>When companies integrate their</a:t>
            </a:r>
            <a:br>
              <a:rPr lang="en-US" sz="2200" b="0" dirty="0">
                <a:latin typeface="Arial"/>
                <a:cs typeface="Arial"/>
              </a:rPr>
            </a:br>
            <a:r>
              <a:rPr lang="en-US" sz="2200" b="0" dirty="0">
                <a:latin typeface="Arial"/>
                <a:cs typeface="Arial"/>
              </a:rPr>
              <a:t>IT tech stack, they can uncover </a:t>
            </a:r>
            <a:br>
              <a:rPr lang="en-US" sz="2200" b="0" dirty="0">
                <a:latin typeface="Arial"/>
                <a:cs typeface="Arial"/>
              </a:rPr>
            </a:br>
            <a:r>
              <a:rPr lang="en-US" sz="2200" b="0" dirty="0">
                <a:latin typeface="Arial"/>
                <a:cs typeface="Arial"/>
              </a:rPr>
              <a:t>powerful insights and deploy</a:t>
            </a:r>
            <a:br>
              <a:rPr lang="en-US" sz="2200" b="0" dirty="0">
                <a:latin typeface="Arial"/>
                <a:cs typeface="Arial"/>
              </a:rPr>
            </a:br>
            <a:r>
              <a:rPr lang="en-US" sz="2200" b="0" dirty="0">
                <a:latin typeface="Arial"/>
                <a:cs typeface="Arial"/>
              </a:rPr>
              <a:t>time-saving automations.</a:t>
            </a:r>
            <a:endParaRPr lang="en-US" sz="2200" b="0" dirty="0"/>
          </a:p>
        </p:txBody>
      </p:sp>
      <p:pic>
        <p:nvPicPr>
          <p:cNvPr id="5" name="Picture 4" descr="A screenshot of a survey&#10;&#10;Description automatically generated">
            <a:extLst>
              <a:ext uri="{FF2B5EF4-FFF2-40B4-BE49-F238E27FC236}">
                <a16:creationId xmlns:a16="http://schemas.microsoft.com/office/drawing/2014/main" id="{3C0C3FE9-7634-C440-8469-AFFA0016C9D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9266" y="309758"/>
            <a:ext cx="11474807" cy="377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498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CD0363-19B1-3736-03C5-F367F5A864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91B77D8-8657-EA71-CBF9-ACCC71B21BFC}"/>
              </a:ext>
            </a:extLst>
          </p:cNvPr>
          <p:cNvSpPr txBox="1"/>
          <p:nvPr/>
        </p:nvSpPr>
        <p:spPr>
          <a:xfrm>
            <a:off x="653" y="977"/>
            <a:ext cx="3476838" cy="6855654"/>
          </a:xfrm>
          <a:prstGeom prst="rect">
            <a:avLst/>
          </a:prstGeom>
          <a:solidFill>
            <a:schemeClr val="accent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47EB09C-8B02-B2CA-98BB-96E63139594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493159"/>
            <a:ext cx="3476838" cy="6364841"/>
          </a:xfrm>
          <a:prstGeom prst="rect">
            <a:avLst/>
          </a:prstGeom>
        </p:spPr>
      </p:pic>
      <p:sp>
        <p:nvSpPr>
          <p:cNvPr id="4" name="Title 5">
            <a:extLst>
              <a:ext uri="{FF2B5EF4-FFF2-40B4-BE49-F238E27FC236}">
                <a16:creationId xmlns:a16="http://schemas.microsoft.com/office/drawing/2014/main" id="{2538DE1D-9C2A-E778-4458-95A5695DC05D}"/>
              </a:ext>
            </a:extLst>
          </p:cNvPr>
          <p:cNvSpPr txBox="1">
            <a:spLocks/>
          </p:cNvSpPr>
          <p:nvPr/>
        </p:nvSpPr>
        <p:spPr>
          <a:xfrm>
            <a:off x="550026" y="914400"/>
            <a:ext cx="2594956" cy="4595156"/>
          </a:xfrm>
          <a:prstGeom prst="rect">
            <a:avLst/>
          </a:prstGeom>
        </p:spPr>
        <p:txBody>
          <a:bodyPr lIns="0" tIns="0" rIns="9144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bg1"/>
                </a:solidFill>
                <a:latin typeface="Arial"/>
                <a:ea typeface="Inter Light" panose="02000403000000020004" pitchFamily="2" charset="0"/>
                <a:cs typeface="Arial"/>
              </a:rPr>
              <a:t>Key finding: </a:t>
            </a:r>
            <a:br>
              <a:rPr lang="en-US" sz="2400" b="0" dirty="0">
                <a:latin typeface="Arial"/>
                <a:ea typeface="Inter Light" panose="02000403000000020004" pitchFamily="2" charset="0"/>
                <a:cs typeface="Arial"/>
              </a:rPr>
            </a:br>
            <a:endParaRPr lang="en-US" sz="2400" dirty="0">
              <a:solidFill>
                <a:schemeClr val="bg1"/>
              </a:solidFill>
              <a:latin typeface="Arial"/>
              <a:ea typeface="Inter Light" panose="02000403000000020004" pitchFamily="2" charset="0"/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dirty="0">
                <a:solidFill>
                  <a:schemeClr val="bg1"/>
                </a:solidFill>
                <a:latin typeface="Arial"/>
                <a:ea typeface="Inter Light" panose="02000403000000020004" pitchFamily="2" charset="0"/>
                <a:cs typeface="Arial"/>
              </a:rPr>
              <a:t>Many organizations don't offer effective</a:t>
            </a:r>
            <a:br>
              <a:rPr lang="en-US" sz="2400" b="0" dirty="0">
                <a:solidFill>
                  <a:schemeClr val="bg1"/>
                </a:solidFill>
                <a:latin typeface="Arial"/>
                <a:ea typeface="Inter Light" panose="02000403000000020004" pitchFamily="2" charset="0"/>
                <a:cs typeface="Arial"/>
              </a:rPr>
            </a:br>
            <a:r>
              <a:rPr lang="en-US" sz="2400" b="0" dirty="0">
                <a:solidFill>
                  <a:schemeClr val="bg1"/>
                </a:solidFill>
                <a:latin typeface="Arial"/>
                <a:ea typeface="Inter Light" panose="02000403000000020004" pitchFamily="2" charset="0"/>
                <a:cs typeface="Arial"/>
              </a:rPr>
              <a:t>self-service tools or oversight.</a:t>
            </a:r>
            <a:endParaRPr lang="en-US" sz="2400" b="0" dirty="0">
              <a:solidFill>
                <a:schemeClr val="bg1"/>
              </a:solidFill>
              <a:ea typeface="Inter Light" panose="02000403000000020004" pitchFamily="2" charset="0"/>
            </a:endParaRPr>
          </a:p>
        </p:txBody>
      </p:sp>
      <p:pic>
        <p:nvPicPr>
          <p:cNvPr id="6" name="Picture 5" descr="A red circle with white text&#10;&#10;Description automatically generated">
            <a:extLst>
              <a:ext uri="{FF2B5EF4-FFF2-40B4-BE49-F238E27FC236}">
                <a16:creationId xmlns:a16="http://schemas.microsoft.com/office/drawing/2014/main" id="{ECAC7187-2AC5-91D1-5F7F-ADD5096AB7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7525" y="1357130"/>
            <a:ext cx="8450906" cy="4586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678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E9CC6C-F5FC-6E0C-B8F3-84197D971A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iagram of a pie chart&#10;&#10;Description automatically generated">
            <a:extLst>
              <a:ext uri="{FF2B5EF4-FFF2-40B4-BE49-F238E27FC236}">
                <a16:creationId xmlns:a16="http://schemas.microsoft.com/office/drawing/2014/main" id="{D8917EF1-093E-4659-48E5-64A335DFF2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784818" y="723723"/>
            <a:ext cx="9862162" cy="541055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471A442-E007-1E1F-E568-5717D0E874DD}"/>
              </a:ext>
            </a:extLst>
          </p:cNvPr>
          <p:cNvSpPr txBox="1"/>
          <p:nvPr/>
        </p:nvSpPr>
        <p:spPr>
          <a:xfrm>
            <a:off x="8177048" y="3931920"/>
            <a:ext cx="4014951" cy="292608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rot="0" spcFirstLastPara="0" vertOverflow="overflow" horzOverflow="overflow" vert="horz" wrap="square" lIns="91440" tIns="548640" rIns="9144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74FBEFF1-8773-8E6A-12C7-7DE1D9882D65}"/>
              </a:ext>
            </a:extLst>
          </p:cNvPr>
          <p:cNvSpPr txBox="1">
            <a:spLocks/>
          </p:cNvSpPr>
          <p:nvPr/>
        </p:nvSpPr>
        <p:spPr>
          <a:xfrm>
            <a:off x="8439807" y="4244909"/>
            <a:ext cx="3436635" cy="2291176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800" dirty="0">
                <a:solidFill>
                  <a:schemeClr val="accent1"/>
                </a:solidFill>
                <a:latin typeface="Arial"/>
                <a:ea typeface="Inter Light" panose="02000403000000020004" pitchFamily="2" charset="0"/>
                <a:cs typeface="Arial"/>
              </a:rPr>
              <a:t>Why it matters:</a:t>
            </a:r>
            <a:endParaRPr lang="en-US" sz="1800" dirty="0">
              <a:solidFill>
                <a:schemeClr val="accent1"/>
              </a:solidFill>
            </a:endParaRPr>
          </a:p>
          <a:p>
            <a:pPr>
              <a:lnSpc>
                <a:spcPct val="100000"/>
              </a:lnSpc>
            </a:pPr>
            <a:endParaRPr lang="en-US" sz="18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US" sz="1800" b="0" dirty="0">
                <a:latin typeface="Arial"/>
                <a:cs typeface="Arial"/>
              </a:rPr>
              <a:t>Without managed </a:t>
            </a:r>
            <a:br>
              <a:rPr lang="en-US" sz="1800" b="0" dirty="0">
                <a:latin typeface="Arial"/>
                <a:cs typeface="Arial"/>
              </a:rPr>
            </a:br>
            <a:r>
              <a:rPr lang="en-US" sz="1800" b="0" dirty="0">
                <a:latin typeface="Arial"/>
                <a:cs typeface="Arial"/>
              </a:rPr>
              <a:t>self-service tools, employees choose ad-hoc solutions that circumvent the service desk — meaning these issues fly permanently under IT's radar.</a:t>
            </a:r>
            <a:endParaRPr lang="en-US" sz="1800" b="0" dirty="0"/>
          </a:p>
        </p:txBody>
      </p:sp>
    </p:spTree>
    <p:extLst>
      <p:ext uri="{BB962C8B-B14F-4D97-AF65-F5344CB8AC3E}">
        <p14:creationId xmlns:p14="http://schemas.microsoft.com/office/powerpoint/2010/main" val="2457643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6">
            <a:extLst>
              <a:ext uri="{FF2B5EF4-FFF2-40B4-BE49-F238E27FC236}">
                <a16:creationId xmlns:a16="http://schemas.microsoft.com/office/drawing/2014/main" id="{F299E3A7-7B63-8A79-C008-0DC44E843F6A}"/>
              </a:ext>
            </a:extLst>
          </p:cNvPr>
          <p:cNvSpPr txBox="1"/>
          <p:nvPr/>
        </p:nvSpPr>
        <p:spPr>
          <a:xfrm>
            <a:off x="4179986" y="1175481"/>
            <a:ext cx="6862749" cy="738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rgbClr val="FFFFFF"/>
                </a:solidFill>
                <a:latin typeface="Arial"/>
                <a:ea typeface="Inter" panose="020B0502030000000004" pitchFamily="34" charset="0"/>
                <a:cs typeface="Arial"/>
              </a:rPr>
              <a:t>Questions to assess your IT service management </a:t>
            </a:r>
            <a:r>
              <a:rPr lang="en-US" sz="2400" b="1" dirty="0">
                <a:solidFill>
                  <a:srgbClr val="FFFFFF"/>
                </a:solidFill>
                <a:ea typeface="+mn-lt"/>
                <a:cs typeface="+mn-lt"/>
              </a:rPr>
              <a:t>efficiency </a:t>
            </a:r>
            <a:r>
              <a:rPr lang="en-US" sz="2400" b="1" dirty="0">
                <a:solidFill>
                  <a:srgbClr val="FFFFFF"/>
                </a:solidFill>
                <a:latin typeface="Arial"/>
                <a:ea typeface="Inter" panose="020B0502030000000004" pitchFamily="34" charset="0"/>
                <a:cs typeface="Arial"/>
              </a:rPr>
              <a:t>and experience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9463606-8D7C-28B8-568D-40F60F9D989D}"/>
              </a:ext>
            </a:extLst>
          </p:cNvPr>
          <p:cNvSpPr txBox="1">
            <a:spLocks/>
          </p:cNvSpPr>
          <p:nvPr/>
        </p:nvSpPr>
        <p:spPr>
          <a:xfrm>
            <a:off x="548640" y="914400"/>
            <a:ext cx="2846138" cy="1174725"/>
          </a:xfrm>
          <a:prstGeom prst="rect">
            <a:avLst/>
          </a:prstGeom>
        </p:spPr>
        <p:txBody>
          <a:bodyPr lIns="0" tIns="0" rIns="91440" bIns="0" anchor="t" anchorCtr="0">
            <a:no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en-US" sz="4200" b="1" spc="-168" dirty="0">
                <a:solidFill>
                  <a:schemeClr val="bg1"/>
                </a:solidFill>
                <a:latin typeface="Arial"/>
                <a:ea typeface="Inter" panose="020B0502030000000004" pitchFamily="34" charset="0"/>
                <a:cs typeface="Arial"/>
              </a:rPr>
              <a:t>Discussion</a:t>
            </a:r>
            <a:br>
              <a:rPr lang="en-US" sz="4200" b="1" spc="-168" dirty="0"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</a:br>
            <a:r>
              <a:rPr lang="en-US" sz="4200" b="1" spc="-168" dirty="0">
                <a:solidFill>
                  <a:schemeClr val="bg1"/>
                </a:solidFill>
                <a:latin typeface="Arial"/>
                <a:ea typeface="Inter" panose="020B0502030000000004" pitchFamily="34" charset="0"/>
                <a:cs typeface="Arial"/>
              </a:rPr>
              <a:t>Guide:</a:t>
            </a:r>
          </a:p>
          <a:p>
            <a:pPr>
              <a:spcBef>
                <a:spcPct val="0"/>
              </a:spcBef>
            </a:pPr>
            <a:endParaRPr lang="en-US" sz="2400" b="1" dirty="0">
              <a:solidFill>
                <a:schemeClr val="bg1"/>
              </a:solidFill>
              <a:latin typeface="Arial"/>
              <a:cs typeface="Arial"/>
            </a:endParaRPr>
          </a:p>
          <a:p>
            <a:pPr>
              <a:spcBef>
                <a:spcPct val="0"/>
              </a:spcBef>
            </a:pPr>
            <a: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  <a:t>Questions to</a:t>
            </a:r>
            <a:b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  <a:t>assess your </a:t>
            </a:r>
            <a:b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  <a:t>IT service management</a:t>
            </a:r>
            <a:b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  <a:t>efficiency and experience.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83B1FB5-0C72-815B-BD48-3EC1100FC810}"/>
              </a:ext>
            </a:extLst>
          </p:cNvPr>
          <p:cNvSpPr txBox="1"/>
          <p:nvPr/>
        </p:nvSpPr>
        <p:spPr>
          <a:xfrm>
            <a:off x="4060799" y="2130993"/>
            <a:ext cx="8012831" cy="39703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buAutoNum type="arabicPeriod"/>
            </a:pPr>
            <a:r>
              <a:rPr lang="en-US" dirty="0">
                <a:solidFill>
                  <a:schemeClr val="bg1"/>
                </a:solidFill>
                <a:cs typeface="Arial"/>
              </a:rPr>
              <a:t> How do we currently measure and manage end-user</a:t>
            </a:r>
            <a:br>
              <a:rPr lang="en-US" dirty="0">
                <a:solidFill>
                  <a:schemeClr val="bg1"/>
                </a:solidFill>
                <a:cs typeface="Arial"/>
              </a:rPr>
            </a:br>
            <a:r>
              <a:rPr lang="en-US" dirty="0">
                <a:solidFill>
                  <a:schemeClr val="bg1"/>
                </a:solidFill>
                <a:cs typeface="Arial"/>
              </a:rPr>
              <a:t>    experiences with the service desk?</a:t>
            </a:r>
          </a:p>
          <a:p>
            <a:pPr>
              <a:buAutoNum type="arabicPeriod"/>
            </a:pPr>
            <a:endParaRPr lang="en-US" dirty="0">
              <a:solidFill>
                <a:schemeClr val="bg1"/>
              </a:solidFill>
              <a:cs typeface="Arial"/>
            </a:endParaRPr>
          </a:p>
          <a:p>
            <a:r>
              <a:rPr lang="en-US" dirty="0">
                <a:solidFill>
                  <a:schemeClr val="bg1"/>
                </a:solidFill>
                <a:cs typeface="Arial"/>
              </a:rPr>
              <a:t>2. How could we leverage digital employee experience data to</a:t>
            </a:r>
          </a:p>
          <a:p>
            <a:r>
              <a:rPr lang="en-US" dirty="0">
                <a:solidFill>
                  <a:schemeClr val="bg1"/>
                </a:solidFill>
                <a:cs typeface="Arial"/>
              </a:rPr>
              <a:t>    improve service desk interactions and outcomes?</a:t>
            </a:r>
          </a:p>
          <a:p>
            <a:endParaRPr lang="en-US" dirty="0">
              <a:solidFill>
                <a:schemeClr val="bg1"/>
              </a:solidFill>
              <a:cs typeface="Arial"/>
            </a:endParaRPr>
          </a:p>
          <a:p>
            <a:r>
              <a:rPr lang="en-US" dirty="0">
                <a:solidFill>
                  <a:schemeClr val="bg1"/>
                </a:solidFill>
                <a:cs typeface="Arial"/>
              </a:rPr>
              <a:t>4. What steps do we need to take to integrate our ITSM platform</a:t>
            </a:r>
          </a:p>
          <a:p>
            <a:r>
              <a:rPr lang="en-US" dirty="0">
                <a:solidFill>
                  <a:schemeClr val="bg1"/>
                </a:solidFill>
                <a:cs typeface="Arial"/>
              </a:rPr>
              <a:t>    across other key business functions? </a:t>
            </a:r>
          </a:p>
          <a:p>
            <a:endParaRPr lang="en-US" dirty="0">
              <a:solidFill>
                <a:schemeClr val="bg1"/>
              </a:solidFill>
              <a:cs typeface="Arial"/>
            </a:endParaRPr>
          </a:p>
          <a:p>
            <a:r>
              <a:rPr lang="en-US" dirty="0">
                <a:solidFill>
                  <a:schemeClr val="bg1"/>
                </a:solidFill>
                <a:cs typeface="Arial"/>
              </a:rPr>
              <a:t>5. Where could we potentially leverage AI and service desk</a:t>
            </a:r>
            <a:br>
              <a:rPr lang="en-US" dirty="0">
                <a:solidFill>
                  <a:schemeClr val="bg1"/>
                </a:solidFill>
                <a:cs typeface="Arial"/>
              </a:rPr>
            </a:br>
            <a:r>
              <a:rPr lang="en-US" dirty="0">
                <a:solidFill>
                  <a:schemeClr val="bg1"/>
                </a:solidFill>
                <a:cs typeface="Arial"/>
              </a:rPr>
              <a:t>    automation to improve workflows and reduce IT workload? </a:t>
            </a:r>
          </a:p>
          <a:p>
            <a:endParaRPr lang="en-US" dirty="0">
              <a:solidFill>
                <a:schemeClr val="bg1"/>
              </a:solidFill>
              <a:cs typeface="Arial"/>
            </a:endParaRPr>
          </a:p>
          <a:p>
            <a:r>
              <a:rPr lang="en-US" dirty="0">
                <a:solidFill>
                  <a:schemeClr val="bg1"/>
                </a:solidFill>
                <a:cs typeface="Arial"/>
              </a:rPr>
              <a:t>6. What is the potential ROI of self-service support capabilities in </a:t>
            </a:r>
            <a:br>
              <a:rPr lang="en-US" dirty="0">
                <a:solidFill>
                  <a:schemeClr val="bg1"/>
                </a:solidFill>
                <a:cs typeface="Arial"/>
              </a:rPr>
            </a:br>
            <a:r>
              <a:rPr lang="en-US" dirty="0">
                <a:solidFill>
                  <a:schemeClr val="bg1"/>
                </a:solidFill>
                <a:cs typeface="Arial"/>
              </a:rPr>
              <a:t>    terms of IT resources and overall employee productivity and satisfaction? </a:t>
            </a:r>
          </a:p>
        </p:txBody>
      </p:sp>
    </p:spTree>
    <p:extLst>
      <p:ext uri="{BB962C8B-B14F-4D97-AF65-F5344CB8AC3E}">
        <p14:creationId xmlns:p14="http://schemas.microsoft.com/office/powerpoint/2010/main" val="2490296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ivanti.com">
  <a:themeElements>
    <a:clrScheme name="Custom 1">
      <a:dk1>
        <a:srgbClr val="231F20"/>
      </a:dk1>
      <a:lt1>
        <a:srgbClr val="FFFFFF"/>
      </a:lt1>
      <a:dk2>
        <a:srgbClr val="FF1515"/>
      </a:dk2>
      <a:lt2>
        <a:srgbClr val="FF9D00"/>
      </a:lt2>
      <a:accent1>
        <a:srgbClr val="4E0389"/>
      </a:accent1>
      <a:accent2>
        <a:srgbClr val="850A64"/>
      </a:accent2>
      <a:accent3>
        <a:srgbClr val="B60F45"/>
      </a:accent3>
      <a:accent4>
        <a:srgbClr val="E71326"/>
      </a:accent4>
      <a:accent5>
        <a:srgbClr val="FF380F"/>
      </a:accent5>
      <a:accent6>
        <a:srgbClr val="FF7106"/>
      </a:accent6>
      <a:hlink>
        <a:srgbClr val="4E0389"/>
      </a:hlink>
      <a:folHlink>
        <a:srgbClr val="6605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_Ivanti-Deck-v3" id="{7DCB42D9-6988-8E4B-AB44-21087DA21EDB}" vid="{0731EA20-05FC-C54C-96AE-AE34575CC1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c12fc0442a7451bb3784213255a0053 xmlns="5fdd1cf4-3cc0-4432-a7a2-7109790f3d31">
      <Terms xmlns="http://schemas.microsoft.com/office/infopath/2007/PartnerControls"/>
    </ec12fc0442a7451bb3784213255a0053>
    <Choice xmlns="5fdd1cf4-3cc0-4432-a7a2-7109790f3d31" xsi:nil="true"/>
    <ImageType xmlns="5fdd1cf4-3cc0-4432-a7a2-7109790f3d31" xsi:nil="true"/>
    <Hyperlink xmlns="5fdd1cf4-3cc0-4432-a7a2-7109790f3d31">
      <Url xsi:nil="true"/>
      <Description xsi:nil="true"/>
    </Hyperlink>
    <VideoTags2 xmlns="5fdd1cf4-3cc0-4432-a7a2-7109790f3d31" xsi:nil="true"/>
    <lcf76f155ced4ddcb4097134ff3c332f xmlns="5fdd1cf4-3cc0-4432-a7a2-7109790f3d31">
      <Terms xmlns="http://schemas.microsoft.com/office/infopath/2007/PartnerControls"/>
    </lcf76f155ced4ddcb4097134ff3c332f>
    <Round_x002d_01 xmlns="5fdd1cf4-3cc0-4432-a7a2-7109790f3d31">false</Round_x002d_01>
    <Thumbnail xmlns="5fdd1cf4-3cc0-4432-a7a2-7109790f3d31" xsi:nil="true"/>
    <TaxCatchAll xmlns="da53939c-dcd9-44dd-ac85-d0bd4e15d91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6A529CB4A62A742AE048CABF7079222" ma:contentTypeVersion="29" ma:contentTypeDescription="Create a new document." ma:contentTypeScope="" ma:versionID="bea759b22810742c6e608d460e70f72a">
  <xsd:schema xmlns:xsd="http://www.w3.org/2001/XMLSchema" xmlns:xs="http://www.w3.org/2001/XMLSchema" xmlns:p="http://schemas.microsoft.com/office/2006/metadata/properties" xmlns:ns2="5fdd1cf4-3cc0-4432-a7a2-7109790f3d31" xmlns:ns3="da53939c-dcd9-44dd-ac85-d0bd4e15d91e" targetNamespace="http://schemas.microsoft.com/office/2006/metadata/properties" ma:root="true" ma:fieldsID="d23d51fd32b8d95dec40b7cb004a5fd0" ns2:_="" ns3:_="">
    <xsd:import namespace="5fdd1cf4-3cc0-4432-a7a2-7109790f3d31"/>
    <xsd:import namespace="da53939c-dcd9-44dd-ac85-d0bd4e15d91e"/>
    <xsd:element name="properties">
      <xsd:complexType>
        <xsd:sequence>
          <xsd:element name="documentManagement">
            <xsd:complexType>
              <xsd:all>
                <xsd:element ref="ns2:VideoTags2" minOccurs="0"/>
                <xsd:element ref="ns2:Choice" minOccurs="0"/>
                <xsd:element ref="ns2:Hyperlink" minOccurs="0"/>
                <xsd:element ref="ns2:ImageType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ec12fc0442a7451bb3784213255a0053" minOccurs="0"/>
                <xsd:element ref="ns2:MediaServiceObjectDetectorVersions" minOccurs="0"/>
                <xsd:element ref="ns2:Round_x002d_01" minOccurs="0"/>
                <xsd:element ref="ns2:MediaServiceSearchProperties" minOccurs="0"/>
                <xsd:element ref="ns2:Thumbnai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dd1cf4-3cc0-4432-a7a2-7109790f3d31" elementFormDefault="qualified">
    <xsd:import namespace="http://schemas.microsoft.com/office/2006/documentManagement/types"/>
    <xsd:import namespace="http://schemas.microsoft.com/office/infopath/2007/PartnerControls"/>
    <xsd:element name="VideoTags2" ma:index="2" nillable="true" ma:displayName="Video Tags" ma:format="Dropdown" ma:internalName="VideoTags2" ma:readOnly="false">
      <xsd:simpleType>
        <xsd:union memberTypes="dms:Text">
          <xsd:simpleType>
            <xsd:restriction base="dms:Choice">
              <xsd:enumeration value="High Level Marketing"/>
              <xsd:enumeration value="Product Overview"/>
              <xsd:enumeration value="Product Webinar"/>
              <xsd:enumeration value="Product Demo"/>
              <xsd:enumeration value="Customer Case Study"/>
              <xsd:enumeration value="Solutions"/>
              <xsd:enumeration value="Social Media"/>
              <xsd:enumeration value="B-Roll"/>
              <xsd:enumeration value="Employee"/>
            </xsd:restriction>
          </xsd:simpleType>
        </xsd:union>
      </xsd:simpleType>
    </xsd:element>
    <xsd:element name="Choice" ma:index="4" nillable="true" ma:displayName="Choice" ma:format="Dropdown" ma:internalName="Choice" ma:readOnly="false">
      <xsd:simpleType>
        <xsd:restriction base="dms:Choice">
          <xsd:enumeration value="Choice 1"/>
          <xsd:enumeration value="Choice 2"/>
          <xsd:enumeration value="Choice 3"/>
        </xsd:restriction>
      </xsd:simpleType>
    </xsd:element>
    <xsd:element name="Hyperlink" ma:index="5" nillable="true" ma:displayName="Hyperlink" ma:format="Hyperlink" ma:internalName="Hyperlink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ype" ma:index="7" nillable="true" ma:displayName="Image Type" ma:description="One word description on image type" ma:format="Dropdown" ma:hidden="true" ma:internalName="ImageType" ma:readOnly="false">
      <xsd:simpleType>
        <xsd:union memberTypes="dms:Text">
          <xsd:simpleType>
            <xsd:restriction base="dms:Choice">
              <xsd:enumeration value="Abstract"/>
              <xsd:enumeration value="People"/>
              <xsd:enumeration value="Landscape"/>
              <xsd:enumeration value="City Scape"/>
              <xsd:enumeration value="Device"/>
              <xsd:enumeration value="Hardware"/>
              <xsd:enumeration value="People / Device"/>
              <xsd:enumeration value="Environment"/>
              <xsd:enumeration value="Banner"/>
              <xsd:enumeration value="Illustration"/>
              <xsd:enumeration value="Supply Chain"/>
              <xsd:enumeration value="Picked"/>
            </xsd:restriction>
          </xsd:simpleType>
        </xsd:union>
      </xsd:simple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description="" ma:hidden="true" ma:internalName="MediaServiceAutoTags" ma:readOnly="true">
      <xsd:simpleType>
        <xsd:restriction base="dms:Text"/>
      </xsd:simpleType>
    </xsd:element>
    <xsd:element name="MediaServiceOCR" ma:index="11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hidden="true" ma:internalName="MediaServiceKeyPoints" ma:readOnly="true">
      <xsd:simpleType>
        <xsd:restriction base="dms:Note"/>
      </xsd:simpleType>
    </xsd:element>
    <xsd:element name="MediaServiceLocation" ma:index="17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hidden="true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b908e508-2fda-4ce2-b952-de9af3137cf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ec12fc0442a7451bb3784213255a0053" ma:index="28" nillable="true" ma:taxonomy="true" ma:internalName="ec12fc0442a7451bb3784213255a0053" ma:taxonomyFieldName="Metadata" ma:displayName="Metadata" ma:readOnly="false" ma:default="" ma:fieldId="{ec12fc04-42a7-451b-b378-4213255a0053}" ma:taxonomyMulti="true" ma:sspId="b908e508-2fda-4ce2-b952-de9af3137cf6" ma:termSetId="de0ca529-ebc5-483a-bc36-3f779659f540" ma:anchorId="ad9f7cd0-e3be-4f79-8a72-5a644443adaa" ma:open="false" ma:isKeyword="false">
      <xsd:complexType>
        <xsd:sequence>
          <xsd:element ref="pc:Terms" minOccurs="0" maxOccurs="1"/>
        </xsd:sequence>
      </xsd:complexType>
    </xsd:element>
    <xsd:element name="MediaServiceObjectDetectorVersions" ma:index="3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Round_x002d_01" ma:index="31" nillable="true" ma:displayName="Round-01" ma:default="0" ma:format="Dropdown" ma:internalName="Round_x002d_01">
      <xsd:simpleType>
        <xsd:restriction base="dms:Boolean"/>
      </xsd:simpleType>
    </xsd:element>
    <xsd:element name="MediaServiceSearchProperties" ma:index="3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Thumbnail" ma:index="33" nillable="true" ma:displayName="Thumbnail" ma:format="Thumbnail" ma:internalName="Thumbnail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53939c-dcd9-44dd-ac85-d0bd4e15d91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hidden="true" ma:internalName="SharedWithDetails" ma:readOnly="true">
      <xsd:simpleType>
        <xsd:restriction base="dms:Note"/>
      </xsd:simpleType>
    </xsd:element>
    <xsd:element name="TaxCatchAll" ma:index="25" nillable="true" ma:displayName="Taxonomy Catch All Column" ma:hidden="true" ma:list="{83c747c0-d340-4bb6-9118-c27eb0231322}" ma:internalName="TaxCatchAll" ma:readOnly="false" ma:showField="CatchAllData" ma:web="da53939c-dcd9-44dd-ac85-d0bd4e15d9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9CACDE4-D695-492D-94C5-6A817D9062F5}">
  <ds:schemaRefs>
    <ds:schemaRef ds:uri="http://purl.org/dc/dcmitype/"/>
    <ds:schemaRef ds:uri="5fdd1cf4-3cc0-4432-a7a2-7109790f3d31"/>
    <ds:schemaRef ds:uri="da53939c-dcd9-44dd-ac85-d0bd4e15d91e"/>
    <ds:schemaRef ds:uri="http://www.w3.org/XML/1998/namespace"/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</ds:schemaRefs>
</ds:datastoreItem>
</file>

<file path=customXml/itemProps2.xml><?xml version="1.0" encoding="utf-8"?>
<ds:datastoreItem xmlns:ds="http://schemas.openxmlformats.org/officeDocument/2006/customXml" ds:itemID="{8C1C4E90-4C61-44F7-BF5D-EA94C46328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fdd1cf4-3cc0-4432-a7a2-7109790f3d31"/>
    <ds:schemaRef ds:uri="da53939c-dcd9-44dd-ac85-d0bd4e15d91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C284A30-76C2-4277-A4FE-E2FBF43472C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179</TotalTime>
  <Words>499</Words>
  <Application>Microsoft Macintosh PowerPoint</Application>
  <PresentationFormat>Widescreen</PresentationFormat>
  <Paragraphs>55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Aptos</vt:lpstr>
      <vt:lpstr>Aptos Display</vt:lpstr>
      <vt:lpstr>Arial</vt:lpstr>
      <vt:lpstr>Calibri</vt:lpstr>
      <vt:lpstr>Inter Light</vt:lpstr>
      <vt:lpstr>Segoe UI</vt:lpstr>
      <vt:lpstr>Wingdings</vt:lpstr>
      <vt:lpstr>office theme</vt:lpstr>
      <vt:lpstr>ivanti.com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Fred Gosker</cp:lastModifiedBy>
  <cp:revision>364</cp:revision>
  <dcterms:created xsi:type="dcterms:W3CDTF">2024-09-30T15:15:50Z</dcterms:created>
  <dcterms:modified xsi:type="dcterms:W3CDTF">2024-11-12T17:30:51Z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0x010100C6A529CB4A62A742AE048CABF7079222</vt:lpwstr>
  </property>
  <property fmtid="{D5CDD505-2E9C-101B-9397-08002B2CF9AE}" pid="3" name="Metadata">
    <vt:lpwstr/>
  </property>
  <property fmtid="{D5CDD505-2E9C-101B-9397-08002B2CF9AE}" pid="4" name="MediaServiceImageTags">
    <vt:lpwstr/>
  </property>
</Properties>
</file>