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14"/>
  </p:notesMasterIdLst>
  <p:sldIdLst>
    <p:sldId id="256" r:id="rId5"/>
    <p:sldId id="2147478951" r:id="rId6"/>
    <p:sldId id="2147478938" r:id="rId7"/>
    <p:sldId id="2147478954" r:id="rId8"/>
    <p:sldId id="2147478955" r:id="rId9"/>
    <p:sldId id="2147478956" r:id="rId10"/>
    <p:sldId id="2147478957" r:id="rId11"/>
    <p:sldId id="2147478941" r:id="rId12"/>
    <p:sldId id="2147478934" r:id="rId13"/>
  </p:sldIdLst>
  <p:sldSz cx="18288000" cy="10287000"/>
  <p:notesSz cx="6858000" cy="9144000"/>
  <p:embeddedFontLst>
    <p:embeddedFont>
      <p:font typeface="Inter" panose="020B0502030000000004" pitchFamily="34" charset="0"/>
      <p:regular r:id="rId15"/>
      <p:bold r:id="rId16"/>
      <p:italic r:id="rId17"/>
      <p:boldItalic r:id="rId18"/>
    </p:embeddedFont>
    <p:embeddedFont>
      <p:font typeface="Inter Italic" panose="020B0502030000000004" pitchFamily="34" charset="0"/>
      <p:regular r:id="rId19"/>
      <p:bold r:id="rId20"/>
      <p:italic r:id="rId21"/>
      <p:bold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5760" userDrawn="1">
          <p15:clr>
            <a:srgbClr val="A4A3A4"/>
          </p15:clr>
        </p15:guide>
        <p15:guide id="3" orient="horz" pos="32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D1A5014-A220-2A3C-A423-569137273C96}" name="Rachel Haberman" initials="" userId="S::Rachel.Haberman@ivanti.com::b9637989-e1d2-4578-b50b-e8246d3a296e" providerId="AD"/>
  <p188:author id="{8A9A9F2D-AFC0-9673-4CFD-40F1C825BCA6}" name="Rachel Haberman" initials="RH" userId="S::rachel.haberman@ivanti.com::b9637989-e1d2-4578-b50b-e8246d3a296e" providerId="AD"/>
  <p188:author id="{5E3D9B5D-32A8-C702-7B42-68F84607944D}" name="Devin Hanson" initials="DH" userId="S::devin.hanson@ivanti.com::58ccc2a3-3649-461e-8a55-57d52dbae2f6" providerId="AD"/>
  <p188:author id="{4FF61F7F-8BFD-A616-E8DC-517718F72168}" name="Paige Breaux" initials="PB" userId="S::paige.breaux@ivanti.com::a63b32b6-6732-400a-a2cf-b4842bf2a45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rittaFFM" initials="B" lastIdx="5" clrIdx="0">
    <p:extLst>
      <p:ext uri="{19B8F6BF-5375-455C-9EA6-DF929625EA0E}">
        <p15:presenceInfo xmlns:p15="http://schemas.microsoft.com/office/powerpoint/2012/main" userId="BrittaFFM" providerId="None"/>
      </p:ext>
    </p:extLst>
  </p:cmAuthor>
  <p:cmAuthor id="2" name="Ilka List" initials="IL" lastIdx="1" clrIdx="1">
    <p:extLst>
      <p:ext uri="{19B8F6BF-5375-455C-9EA6-DF929625EA0E}">
        <p15:presenceInfo xmlns:p15="http://schemas.microsoft.com/office/powerpoint/2012/main" userId="S::Ilka.List@ivanti.com::a4c610de-2388-4b47-a932-93a0e075036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0389"/>
    <a:srgbClr val="E92A3B"/>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58857C-22D8-F9A1-83DA-7A4734CD751C}" v="1" dt="2024-11-11T20:34:04.570"/>
    <p1510:client id="{5EF21D23-4740-AE0D-6D10-FB13A7B8A80A}" v="12" dt="2024-11-11T17:33:05.540"/>
    <p1510:client id="{8D026420-F13B-4C02-1057-DEC7291E97D6}" v="9" dt="2024-11-12T15:40:06.413"/>
    <p1510:client id="{AD3C0067-65D3-9D48-F3D7-24911BB27772}" v="15" dt="2024-11-11T19:17:11.088"/>
    <p1510:client id="{B82C0FE2-256E-36D0-2A7E-8CF473D8722F}" v="7" dt="2024-11-12T16:00:41.125"/>
    <p1510:client id="{D69D3E02-EB7F-AC07-8499-60D4FCBDBB1F}" v="13" dt="2024-11-11T19:31:11.790"/>
    <p1510:client id="{F8272594-8DDA-FB0C-A4C2-60C9831D70F5}" v="109" dt="2024-11-11T17:43:25.9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20"/>
    <p:restoredTop sz="94682"/>
  </p:normalViewPr>
  <p:slideViewPr>
    <p:cSldViewPr snapToGrid="0">
      <p:cViewPr varScale="1">
        <p:scale>
          <a:sx n="102" d="100"/>
          <a:sy n="102" d="100"/>
        </p:scale>
        <p:origin x="200" y="968"/>
      </p:cViewPr>
      <p:guideLst>
        <p:guide pos="5760"/>
        <p:guide orient="horz" pos="32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4.fntdata"/><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font" Target="fonts/font7.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3.fntdata"/><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font" Target="fonts/font6.fntdata"/><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font" Target="fonts/font1.fntdata"/><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font" Target="fonts/font5.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FD3440-A990-B743-94FD-1272A487B74C}" type="datetimeFigureOut">
              <a:rPr lang="en-US" smtClean="0"/>
              <a:t>11/18/24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9D702E-58EF-6646-AF43-A7D5FE7CEE5D}" type="slidenum">
              <a:rPr lang="en-US" smtClean="0"/>
              <a:t>‹#›</a:t>
            </a:fld>
            <a:endParaRPr lang="en-US"/>
          </a:p>
        </p:txBody>
      </p:sp>
    </p:spTree>
    <p:extLst>
      <p:ext uri="{BB962C8B-B14F-4D97-AF65-F5344CB8AC3E}">
        <p14:creationId xmlns:p14="http://schemas.microsoft.com/office/powerpoint/2010/main" val="35933553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C9D702E-58EF-6646-AF43-A7D5FE7CEE5D}" type="slidenum">
              <a:rPr lang="en-US" smtClean="0"/>
              <a:t>1</a:t>
            </a:fld>
            <a:endParaRPr lang="en-US"/>
          </a:p>
        </p:txBody>
      </p:sp>
    </p:spTree>
    <p:extLst>
      <p:ext uri="{BB962C8B-B14F-4D97-AF65-F5344CB8AC3E}">
        <p14:creationId xmlns:p14="http://schemas.microsoft.com/office/powerpoint/2010/main" val="2632498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6C0BA5-3971-3645-86F9-CC5C47721CEF}" type="slidenum">
              <a:rPr lang="en-US" smtClean="0"/>
              <a:pPr/>
              <a:t>2</a:t>
            </a:fld>
            <a:endParaRPr lang="en-US"/>
          </a:p>
        </p:txBody>
      </p:sp>
    </p:spTree>
    <p:extLst>
      <p:ext uri="{BB962C8B-B14F-4D97-AF65-F5344CB8AC3E}">
        <p14:creationId xmlns:p14="http://schemas.microsoft.com/office/powerpoint/2010/main" val="3540007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6C0BA5-3971-3645-86F9-CC5C47721CEF}" type="slidenum">
              <a:rPr lang="en-US" smtClean="0"/>
              <a:pPr/>
              <a:t>3</a:t>
            </a:fld>
            <a:endParaRPr lang="en-US"/>
          </a:p>
        </p:txBody>
      </p:sp>
    </p:spTree>
    <p:extLst>
      <p:ext uri="{BB962C8B-B14F-4D97-AF65-F5344CB8AC3E}">
        <p14:creationId xmlns:p14="http://schemas.microsoft.com/office/powerpoint/2010/main" val="42492123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6C0BA5-3971-3645-86F9-CC5C47721CEF}" type="slidenum">
              <a:rPr lang="en-US" smtClean="0"/>
              <a:pPr/>
              <a:t>4</a:t>
            </a:fld>
            <a:endParaRPr lang="en-US"/>
          </a:p>
        </p:txBody>
      </p:sp>
    </p:spTree>
    <p:extLst>
      <p:ext uri="{BB962C8B-B14F-4D97-AF65-F5344CB8AC3E}">
        <p14:creationId xmlns:p14="http://schemas.microsoft.com/office/powerpoint/2010/main" val="2226048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6C0BA5-3971-3645-86F9-CC5C47721CEF}" type="slidenum">
              <a:rPr lang="en-US" smtClean="0"/>
              <a:pPr/>
              <a:t>5</a:t>
            </a:fld>
            <a:endParaRPr lang="en-US"/>
          </a:p>
        </p:txBody>
      </p:sp>
    </p:spTree>
    <p:extLst>
      <p:ext uri="{BB962C8B-B14F-4D97-AF65-F5344CB8AC3E}">
        <p14:creationId xmlns:p14="http://schemas.microsoft.com/office/powerpoint/2010/main" val="980215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A6C0BA5-3971-3645-86F9-CC5C47721CEF}" type="slidenum">
              <a:rPr lang="en-US" smtClean="0"/>
              <a:pPr/>
              <a:t>6</a:t>
            </a:fld>
            <a:endParaRPr lang="en-US"/>
          </a:p>
        </p:txBody>
      </p:sp>
    </p:spTree>
    <p:extLst>
      <p:ext uri="{BB962C8B-B14F-4D97-AF65-F5344CB8AC3E}">
        <p14:creationId xmlns:p14="http://schemas.microsoft.com/office/powerpoint/2010/main" val="1777129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6C0BA5-3971-3645-86F9-CC5C47721CEF}" type="slidenum">
              <a:rPr lang="en-US" smtClean="0"/>
              <a:pPr/>
              <a:t>7</a:t>
            </a:fld>
            <a:endParaRPr lang="en-US"/>
          </a:p>
        </p:txBody>
      </p:sp>
    </p:spTree>
    <p:extLst>
      <p:ext uri="{BB962C8B-B14F-4D97-AF65-F5344CB8AC3E}">
        <p14:creationId xmlns:p14="http://schemas.microsoft.com/office/powerpoint/2010/main" val="2633329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C9D702E-58EF-6646-AF43-A7D5FE7CEE5D}" type="slidenum">
              <a:rPr lang="en-US" smtClean="0"/>
              <a:t>8</a:t>
            </a:fld>
            <a:endParaRPr lang="en-US"/>
          </a:p>
        </p:txBody>
      </p:sp>
    </p:spTree>
    <p:extLst>
      <p:ext uri="{BB962C8B-B14F-4D97-AF65-F5344CB8AC3E}">
        <p14:creationId xmlns:p14="http://schemas.microsoft.com/office/powerpoint/2010/main" val="34872426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538FFB-0A3C-9A16-73F1-0B3CFD26A5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2D522B-8DD0-956B-812D-AFE7C95C2E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09E2FA-CA14-6746-1038-1F451B7E092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C481F5A-C42A-C8D7-495B-E086B4F27FCE}"/>
              </a:ext>
            </a:extLst>
          </p:cNvPr>
          <p:cNvSpPr>
            <a:spLocks noGrp="1"/>
          </p:cNvSpPr>
          <p:nvPr>
            <p:ph type="sldNum" sz="quarter" idx="5"/>
          </p:nvPr>
        </p:nvSpPr>
        <p:spPr/>
        <p:txBody>
          <a:bodyPr/>
          <a:lstStyle/>
          <a:p>
            <a:fld id="{6A6C0BA5-3971-3645-86F9-CC5C47721CEF}" type="slidenum">
              <a:rPr lang="en-US" smtClean="0"/>
              <a:pPr/>
              <a:t>9</a:t>
            </a:fld>
            <a:endParaRPr lang="en-US"/>
          </a:p>
        </p:txBody>
      </p:sp>
    </p:spTree>
    <p:extLst>
      <p:ext uri="{BB962C8B-B14F-4D97-AF65-F5344CB8AC3E}">
        <p14:creationId xmlns:p14="http://schemas.microsoft.com/office/powerpoint/2010/main" val="10016057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ima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C01F22D-DAE1-AA68-ABE8-F6B8D783CCCB}"/>
              </a:ext>
            </a:extLst>
          </p:cNvPr>
          <p:cNvPicPr>
            <a:picLocks noChangeAspect="1"/>
          </p:cNvPicPr>
          <p:nvPr userDrawn="1"/>
        </p:nvPicPr>
        <p:blipFill>
          <a:blip r:embed="rId2">
            <a:extLst>
              <a:ext uri="{28A0092B-C50C-407E-A947-70E740481C1C}">
                <a14:useLocalDpi xmlns:a14="http://schemas.microsoft.com/office/drawing/2010/main" val="0"/>
              </a:ext>
            </a:extLst>
          </a:blip>
          <a:srcRect l="1976" r="1976"/>
          <a:stretch/>
        </p:blipFill>
        <p:spPr>
          <a:xfrm>
            <a:off x="-187569" y="-109849"/>
            <a:ext cx="18882451" cy="11058405"/>
          </a:xfrm>
          <a:prstGeom prst="rect">
            <a:avLst/>
          </a:prstGeom>
        </p:spPr>
      </p:pic>
    </p:spTree>
  </p:cSld>
  <p:clrMapOvr>
    <a:masterClrMapping/>
  </p:clrMapOvr>
  <p:extLst>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i="0">
                <a:latin typeface="Inter" panose="020B0502030000000004" pitchFamily="34" charset="0"/>
              </a:defRPr>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b="1" i="0">
                <a:latin typeface="Inter" panose="020B05020300000000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b="1" i="0">
                <a:latin typeface="Inter" panose="020B05020300000000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11/18/24</a:t>
            </a:fld>
            <a:endParaRPr lang="en-US"/>
          </a:p>
        </p:txBody>
      </p:sp>
      <p:sp>
        <p:nvSpPr>
          <p:cNvPr id="6" name="Footer Placeholder 5"/>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7" name="Slide Number Placeholder 6"/>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i="0">
                <a:latin typeface="Inter" panose="020B0502030000000004" pitchFamily="34" charset="0"/>
              </a:defRPr>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b="1" i="0">
                <a:latin typeface="Inter" panose="020B0502030000000004" pitchFamily="34" charset="0"/>
              </a:defRPr>
            </a:lvl1pPr>
            <a:lvl2pPr>
              <a:defRPr b="1" i="0">
                <a:latin typeface="Inter" panose="020B0502030000000004" pitchFamily="34" charset="0"/>
              </a:defRPr>
            </a:lvl2pPr>
            <a:lvl3pPr>
              <a:defRPr b="1" i="0">
                <a:latin typeface="Inter" panose="020B0502030000000004" pitchFamily="34" charset="0"/>
              </a:defRPr>
            </a:lvl3pPr>
            <a:lvl4pPr>
              <a:defRPr b="1" i="0">
                <a:latin typeface="Inter" panose="020B0502030000000004" pitchFamily="34" charset="0"/>
              </a:defRPr>
            </a:lvl4pPr>
            <a:lvl5pPr>
              <a:defRPr b="1" i="0">
                <a:latin typeface="Inter" panose="020B05020300000000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11/18/24</a:t>
            </a:fld>
            <a:endParaRPr lang="en-US"/>
          </a:p>
        </p:txBody>
      </p:sp>
      <p:sp>
        <p:nvSpPr>
          <p:cNvPr id="5" name="Footer Placeholder 4"/>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6" name="Slide Number Placeholder 5"/>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b="1" i="0">
                <a:latin typeface="Inter" panose="020B0502030000000004" pitchFamily="34" charset="0"/>
              </a:defRPr>
            </a:lvl1pPr>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lvl1pPr>
              <a:defRPr b="1" i="0">
                <a:latin typeface="Inter" panose="020B0502030000000004" pitchFamily="34" charset="0"/>
              </a:defRPr>
            </a:lvl1pPr>
            <a:lvl2pPr>
              <a:defRPr b="1" i="0">
                <a:latin typeface="Inter" panose="020B0502030000000004" pitchFamily="34" charset="0"/>
              </a:defRPr>
            </a:lvl2pPr>
            <a:lvl3pPr>
              <a:defRPr b="1" i="0">
                <a:latin typeface="Inter" panose="020B0502030000000004" pitchFamily="34" charset="0"/>
              </a:defRPr>
            </a:lvl3pPr>
            <a:lvl4pPr>
              <a:defRPr b="1" i="0">
                <a:latin typeface="Inter" panose="020B0502030000000004" pitchFamily="34" charset="0"/>
              </a:defRPr>
            </a:lvl4pPr>
            <a:lvl5pPr>
              <a:defRPr b="1" i="0">
                <a:latin typeface="Inter" panose="020B05020300000000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11/18/24</a:t>
            </a:fld>
            <a:endParaRPr lang="en-US"/>
          </a:p>
        </p:txBody>
      </p:sp>
      <p:sp>
        <p:nvSpPr>
          <p:cNvPr id="5" name="Footer Placeholder 4"/>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6" name="Slide Number Placeholder 5"/>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ivanti.com">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0510942"/>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 texture right">
    <p:spTree>
      <p:nvGrpSpPr>
        <p:cNvPr id="1" name=""/>
        <p:cNvGrpSpPr/>
        <p:nvPr/>
      </p:nvGrpSpPr>
      <p:grpSpPr>
        <a:xfrm>
          <a:off x="0" y="0"/>
          <a:ext cx="0" cy="0"/>
          <a:chOff x="0" y="0"/>
          <a:chExt cx="0" cy="0"/>
        </a:xfrm>
      </p:grpSpPr>
      <p:pic>
        <p:nvPicPr>
          <p:cNvPr id="3" name="Picture 2" descr="A red and blue background&#10;&#10;Description automatically generated">
            <a:extLst>
              <a:ext uri="{FF2B5EF4-FFF2-40B4-BE49-F238E27FC236}">
                <a16:creationId xmlns:a16="http://schemas.microsoft.com/office/drawing/2014/main" id="{E9DD9B4D-7F17-380A-8FD9-8B5A761F445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8288000" cy="10287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urple - texture left">
    <p:spTree>
      <p:nvGrpSpPr>
        <p:cNvPr id="1" name=""/>
        <p:cNvGrpSpPr/>
        <p:nvPr/>
      </p:nvGrpSpPr>
      <p:grpSpPr>
        <a:xfrm>
          <a:off x="0" y="0"/>
          <a:ext cx="0" cy="0"/>
          <a:chOff x="0" y="0"/>
          <a:chExt cx="0" cy="0"/>
        </a:xfrm>
      </p:grpSpPr>
      <p:sp>
        <p:nvSpPr>
          <p:cNvPr id="7" name="Freeform 2">
            <a:extLst>
              <a:ext uri="{FF2B5EF4-FFF2-40B4-BE49-F238E27FC236}">
                <a16:creationId xmlns:a16="http://schemas.microsoft.com/office/drawing/2014/main" id="{9BBEF499-5A6B-F38E-7930-AAC4A242C857}"/>
              </a:ext>
            </a:extLst>
          </p:cNvPr>
          <p:cNvSpPr/>
          <p:nvPr userDrawn="1"/>
        </p:nvSpPr>
        <p:spPr>
          <a:xfrm>
            <a:off x="0" y="0"/>
            <a:ext cx="18287999"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blipFill>
            <a:blip r:embed="rId2"/>
            <a:stretch>
              <a:fillRect l="-37" r="-37"/>
            </a:stretch>
          </a:blipFill>
        </p:spPr>
        <p:txBody>
          <a:bodyPr/>
          <a:lstStyle/>
          <a:p>
            <a:endParaRPr lang="en-US" b="1">
              <a:latin typeface="Inter" panose="020B0502030000000004" pitchFamily="34" charset="0"/>
            </a:endParaRPr>
          </a:p>
        </p:txBody>
      </p:sp>
    </p:spTree>
    <p:extLst>
      <p:ext uri="{BB962C8B-B14F-4D97-AF65-F5344CB8AC3E}">
        <p14:creationId xmlns:p14="http://schemas.microsoft.com/office/powerpoint/2010/main" val="2001591483"/>
      </p:ext>
    </p:extLst>
  </p:cSld>
  <p:clrMapOvr>
    <a:masterClrMapping/>
  </p:clrMapOvr>
  <p:extLst>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i="0" cap="all">
                <a:latin typeface="Inter" panose="020B0502030000000004" pitchFamily="34" charset="0"/>
              </a:defRPr>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1" i="0">
                <a:solidFill>
                  <a:schemeClr val="tx1">
                    <a:tint val="75000"/>
                  </a:schemeClr>
                </a:solidFill>
                <a:latin typeface="Inter" panose="020B05020300000000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11/18/24</a:t>
            </a:fld>
            <a:endParaRPr lang="en-US"/>
          </a:p>
        </p:txBody>
      </p:sp>
      <p:sp>
        <p:nvSpPr>
          <p:cNvPr id="5" name="Footer Placeholder 4"/>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6" name="Slide Number Placeholder 5"/>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i="0">
                <a:latin typeface="Inter" panose="020B0502030000000004" pitchFamily="34" charset="0"/>
              </a:defRPr>
            </a:lvl1p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b="1" i="0">
                <a:latin typeface="Inter" panose="020B0502030000000004" pitchFamily="34" charset="0"/>
              </a:defRPr>
            </a:lvl1pPr>
            <a:lvl2pPr>
              <a:defRPr sz="2400" b="1" i="0">
                <a:latin typeface="Inter" panose="020B0502030000000004" pitchFamily="34" charset="0"/>
              </a:defRPr>
            </a:lvl2pPr>
            <a:lvl3pPr>
              <a:defRPr sz="2000" b="1" i="0">
                <a:latin typeface="Inter" panose="020B0502030000000004" pitchFamily="34" charset="0"/>
              </a:defRPr>
            </a:lvl3pPr>
            <a:lvl4pPr>
              <a:defRPr sz="1800" b="1" i="0">
                <a:latin typeface="Inter" panose="020B0502030000000004" pitchFamily="34" charset="0"/>
              </a:defRPr>
            </a:lvl4pPr>
            <a:lvl5pPr>
              <a:defRPr sz="1800" b="1" i="0">
                <a:latin typeface="Inter" panose="020B05020300000000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b="1" i="0">
                <a:latin typeface="Inter" panose="020B0502030000000004" pitchFamily="34" charset="0"/>
              </a:defRPr>
            </a:lvl1pPr>
            <a:lvl2pPr>
              <a:defRPr sz="2400" b="1" i="0">
                <a:latin typeface="Inter" panose="020B0502030000000004" pitchFamily="34" charset="0"/>
              </a:defRPr>
            </a:lvl2pPr>
            <a:lvl3pPr>
              <a:defRPr sz="2000" b="1" i="0">
                <a:latin typeface="Inter" panose="020B0502030000000004" pitchFamily="34" charset="0"/>
              </a:defRPr>
            </a:lvl3pPr>
            <a:lvl4pPr>
              <a:defRPr sz="1800" b="1" i="0">
                <a:latin typeface="Inter" panose="020B0502030000000004" pitchFamily="34" charset="0"/>
              </a:defRPr>
            </a:lvl4pPr>
            <a:lvl5pPr>
              <a:defRPr sz="1800" b="1" i="0">
                <a:latin typeface="Inter" panose="020B05020300000000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11/18/24</a:t>
            </a:fld>
            <a:endParaRPr lang="en-US"/>
          </a:p>
        </p:txBody>
      </p:sp>
      <p:sp>
        <p:nvSpPr>
          <p:cNvPr id="6" name="Footer Placeholder 5"/>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7" name="Slide Number Placeholder 6"/>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i="0">
                <a:latin typeface="Inter" panose="020B0502030000000004" pitchFamily="34" charset="0"/>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i="0">
                <a:latin typeface="Inter" panose="020B05020300000000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b="1" i="0">
                <a:latin typeface="Inter" panose="020B0502030000000004" pitchFamily="34" charset="0"/>
              </a:defRPr>
            </a:lvl1pPr>
            <a:lvl2pPr>
              <a:defRPr sz="2000" b="1" i="0">
                <a:latin typeface="Inter" panose="020B0502030000000004" pitchFamily="34" charset="0"/>
              </a:defRPr>
            </a:lvl2pPr>
            <a:lvl3pPr>
              <a:defRPr sz="1800" b="1" i="0">
                <a:latin typeface="Inter" panose="020B0502030000000004" pitchFamily="34" charset="0"/>
              </a:defRPr>
            </a:lvl3pPr>
            <a:lvl4pPr>
              <a:defRPr sz="1600" b="1" i="0">
                <a:latin typeface="Inter" panose="020B0502030000000004" pitchFamily="34" charset="0"/>
              </a:defRPr>
            </a:lvl4pPr>
            <a:lvl5pPr>
              <a:defRPr sz="1600" b="1" i="0">
                <a:latin typeface="Inter" panose="020B05020300000000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i="0">
                <a:latin typeface="Inter" panose="020B05020300000000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b="1" i="0">
                <a:latin typeface="Inter" panose="020B0502030000000004" pitchFamily="34" charset="0"/>
              </a:defRPr>
            </a:lvl1pPr>
            <a:lvl2pPr>
              <a:defRPr sz="2000" b="1" i="0">
                <a:latin typeface="Inter" panose="020B0502030000000004" pitchFamily="34" charset="0"/>
              </a:defRPr>
            </a:lvl2pPr>
            <a:lvl3pPr>
              <a:defRPr sz="1800" b="1" i="0">
                <a:latin typeface="Inter" panose="020B0502030000000004" pitchFamily="34" charset="0"/>
              </a:defRPr>
            </a:lvl3pPr>
            <a:lvl4pPr>
              <a:defRPr sz="1600" b="1" i="0">
                <a:latin typeface="Inter" panose="020B0502030000000004" pitchFamily="34" charset="0"/>
              </a:defRPr>
            </a:lvl4pPr>
            <a:lvl5pPr>
              <a:defRPr sz="1600" b="1" i="0">
                <a:latin typeface="Inter" panose="020B05020300000000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11/18/24</a:t>
            </a:fld>
            <a:endParaRPr lang="en-US"/>
          </a:p>
        </p:txBody>
      </p:sp>
      <p:sp>
        <p:nvSpPr>
          <p:cNvPr id="8" name="Footer Placeholder 7"/>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9" name="Slide Number Placeholder 8"/>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i="0">
                <a:latin typeface="Inter" panose="020B0502030000000004" pitchFamily="34" charset="0"/>
              </a:defRPr>
            </a:lvl1pPr>
          </a:lstStyle>
          <a:p>
            <a:r>
              <a:rPr lang="en-US"/>
              <a:t>Click to edit Master title style</a:t>
            </a:r>
          </a:p>
        </p:txBody>
      </p:sp>
      <p:sp>
        <p:nvSpPr>
          <p:cNvPr id="3" name="Date Placeholder 2"/>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11/18/24</a:t>
            </a:fld>
            <a:endParaRPr lang="en-US"/>
          </a:p>
        </p:txBody>
      </p:sp>
      <p:sp>
        <p:nvSpPr>
          <p:cNvPr id="4" name="Footer Placeholder 3"/>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5" name="Slide Number Placeholder 4"/>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11/18/24</a:t>
            </a:fld>
            <a:endParaRPr lang="en-US"/>
          </a:p>
        </p:txBody>
      </p:sp>
      <p:sp>
        <p:nvSpPr>
          <p:cNvPr id="3" name="Footer Placeholder 2"/>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4" name="Slide Number Placeholder 3"/>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i="0">
                <a:latin typeface="Inter" panose="020B0502030000000004" pitchFamily="34" charset="0"/>
              </a:defRPr>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b="1" i="0">
                <a:latin typeface="Inter" panose="020B0502030000000004" pitchFamily="34" charset="0"/>
              </a:defRPr>
            </a:lvl1pPr>
            <a:lvl2pPr>
              <a:defRPr sz="2800" b="1" i="0">
                <a:latin typeface="Inter" panose="020B0502030000000004" pitchFamily="34" charset="0"/>
              </a:defRPr>
            </a:lvl2pPr>
            <a:lvl3pPr>
              <a:defRPr sz="2400" b="1" i="0">
                <a:latin typeface="Inter" panose="020B0502030000000004" pitchFamily="34" charset="0"/>
              </a:defRPr>
            </a:lvl3pPr>
            <a:lvl4pPr>
              <a:defRPr sz="2000" b="1" i="0">
                <a:latin typeface="Inter" panose="020B0502030000000004" pitchFamily="34" charset="0"/>
              </a:defRPr>
            </a:lvl4pPr>
            <a:lvl5pPr>
              <a:defRPr sz="2000" b="1" i="0">
                <a:latin typeface="Inter" panose="020B05020300000000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b="1" i="0">
                <a:latin typeface="Inter" panose="020B05020300000000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11/18/24</a:t>
            </a:fld>
            <a:endParaRPr lang="en-US"/>
          </a:p>
        </p:txBody>
      </p:sp>
      <p:sp>
        <p:nvSpPr>
          <p:cNvPr id="6" name="Footer Placeholder 5"/>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7" name="Slide Number Placeholder 6"/>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b="1" i="0">
                <a:solidFill>
                  <a:schemeClr val="tx1">
                    <a:tint val="75000"/>
                  </a:schemeClr>
                </a:solidFill>
                <a:latin typeface="Inter" panose="020B0502030000000004" pitchFamily="34" charset="0"/>
              </a:defRPr>
            </a:lvl1pPr>
          </a:lstStyle>
          <a:p>
            <a:fld id="{1D8BD707-D9CF-40AE-B4C6-C98DA3205C09}" type="datetimeFigureOut">
              <a:rPr lang="en-US" smtClean="0"/>
              <a:pPr/>
              <a:t>11/18/24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b="1" i="0">
                <a:solidFill>
                  <a:schemeClr val="tx1">
                    <a:tint val="75000"/>
                  </a:schemeClr>
                </a:solidFill>
                <a:latin typeface="Inter" panose="020B0502030000000004"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b="1" i="0">
                <a:solidFill>
                  <a:schemeClr val="tx1">
                    <a:tint val="75000"/>
                  </a:schemeClr>
                </a:solidFill>
                <a:latin typeface="Inter" panose="020B0502030000000004" pitchFamily="34" charset="0"/>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1" r:id="rId13"/>
  </p:sldLayoutIdLst>
  <p:txStyles>
    <p:titleStyle>
      <a:lvl1pPr algn="ctr" defTabSz="914400" rtl="0" eaLnBrk="1" latinLnBrk="0" hangingPunct="1">
        <a:spcBef>
          <a:spcPct val="0"/>
        </a:spcBef>
        <a:buNone/>
        <a:defRPr sz="4400" b="1" i="0" kern="1200">
          <a:solidFill>
            <a:schemeClr val="tx1"/>
          </a:solidFill>
          <a:latin typeface="Inter" panose="020B05020300000000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b="1" i="0" kern="1200">
          <a:solidFill>
            <a:schemeClr val="tx1"/>
          </a:solidFill>
          <a:latin typeface="Inter" panose="020B0502030000000004" pitchFamily="34" charset="0"/>
          <a:ea typeface="+mn-ea"/>
          <a:cs typeface="+mn-cs"/>
        </a:defRPr>
      </a:lvl1pPr>
      <a:lvl2pPr marL="742950" indent="-285750" algn="l" defTabSz="914400" rtl="0" eaLnBrk="1" latinLnBrk="0" hangingPunct="1">
        <a:spcBef>
          <a:spcPct val="20000"/>
        </a:spcBef>
        <a:buFont typeface="Arial" pitchFamily="34" charset="0"/>
        <a:buChar char="–"/>
        <a:defRPr sz="2800" b="1" i="0" kern="1200">
          <a:solidFill>
            <a:schemeClr val="tx1"/>
          </a:solidFill>
          <a:latin typeface="Inter" panose="020B0502030000000004" pitchFamily="34" charset="0"/>
          <a:ea typeface="+mn-ea"/>
          <a:cs typeface="+mn-cs"/>
        </a:defRPr>
      </a:lvl2pPr>
      <a:lvl3pPr marL="1143000" indent="-228600" algn="l" defTabSz="914400" rtl="0" eaLnBrk="1" latinLnBrk="0" hangingPunct="1">
        <a:spcBef>
          <a:spcPct val="20000"/>
        </a:spcBef>
        <a:buFont typeface="Arial" pitchFamily="34" charset="0"/>
        <a:buChar char="•"/>
        <a:defRPr sz="2400" b="1" i="0" kern="1200">
          <a:solidFill>
            <a:schemeClr val="tx1"/>
          </a:solidFill>
          <a:latin typeface="Inter" panose="020B0502030000000004" pitchFamily="34" charset="0"/>
          <a:ea typeface="+mn-ea"/>
          <a:cs typeface="+mn-cs"/>
        </a:defRPr>
      </a:lvl3pPr>
      <a:lvl4pPr marL="1600200" indent="-228600" algn="l" defTabSz="914400" rtl="0" eaLnBrk="1" latinLnBrk="0" hangingPunct="1">
        <a:spcBef>
          <a:spcPct val="20000"/>
        </a:spcBef>
        <a:buFont typeface="Arial" pitchFamily="34" charset="0"/>
        <a:buChar char="–"/>
        <a:defRPr sz="2000" b="1" i="0" kern="1200">
          <a:solidFill>
            <a:schemeClr val="tx1"/>
          </a:solidFill>
          <a:latin typeface="Inter" panose="020B0502030000000004" pitchFamily="34" charset="0"/>
          <a:ea typeface="+mn-ea"/>
          <a:cs typeface="+mn-cs"/>
        </a:defRPr>
      </a:lvl4pPr>
      <a:lvl5pPr marL="2057400" indent="-228600" algn="l" defTabSz="914400" rtl="0" eaLnBrk="1" latinLnBrk="0" hangingPunct="1">
        <a:spcBef>
          <a:spcPct val="20000"/>
        </a:spcBef>
        <a:buFont typeface="Arial" pitchFamily="34" charset="0"/>
        <a:buChar char="»"/>
        <a:defRPr sz="2000" b="1" i="0" kern="1200">
          <a:solidFill>
            <a:schemeClr val="tx1"/>
          </a:solidFill>
          <a:latin typeface="Inter" panose="020B05020300000000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ivanti.com/de/ai-securit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hyperlink" Target="http://ivanti.com/ai-security"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hyperlink" Target="http://www.ivanti.com/research" TargetMode="External"/><Relationship Id="rId5" Type="http://schemas.openxmlformats.org/officeDocument/2006/relationships/hyperlink" Target="https://www.ivanti.com/de/resources/research-reports/digital-employee-experience" TargetMode="External"/><Relationship Id="rId4" Type="http://schemas.openxmlformats.org/officeDocument/2006/relationships/hyperlink" Target="https://www.ivanti.com/de/resources/research-reports/state-of-cybersecurity-repor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Box 7"/>
          <p:cNvSpPr txBox="1"/>
          <p:nvPr/>
        </p:nvSpPr>
        <p:spPr>
          <a:xfrm>
            <a:off x="4678270" y="8440930"/>
            <a:ext cx="8255317" cy="956929"/>
          </a:xfrm>
          <a:prstGeom prst="rect">
            <a:avLst/>
          </a:prstGeom>
        </p:spPr>
        <p:txBody>
          <a:bodyPr wrap="square" lIns="0" tIns="0" rIns="0" bIns="0" rtlCol="0" anchor="ctr">
            <a:spAutoFit/>
          </a:bodyPr>
          <a:lstStyle/>
          <a:p>
            <a:pPr>
              <a:lnSpc>
                <a:spcPts val="3919"/>
              </a:lnSpc>
              <a:spcBef>
                <a:spcPct val="0"/>
              </a:spcBef>
            </a:pPr>
            <a:r>
              <a:rPr lang="de-de" sz="2800" dirty="0">
                <a:solidFill>
                  <a:srgbClr val="FFFFFF"/>
                </a:solidFill>
                <a:latin typeface="Arial" panose="020B0604020202020204" pitchFamily="34" charset="0"/>
                <a:ea typeface="Arial"/>
                <a:cs typeface="Arial" panose="020B0604020202020204" pitchFamily="34" charset="0"/>
              </a:rPr>
              <a:t>Den vollständigen Report und alle Grafiken finden Sie unter </a:t>
            </a:r>
            <a:r>
              <a:rPr lang="de-de" sz="2800" u="sng" dirty="0">
                <a:solidFill>
                  <a:schemeClr val="bg1"/>
                </a:solidFill>
                <a:latin typeface="Arial" panose="020B0604020202020204" pitchFamily="34" charset="0"/>
                <a:ea typeface="Arial"/>
                <a:cs typeface="Arial" panose="020B0604020202020204" pitchFamily="34" charset="0"/>
                <a:hlinkClick r:id="rId3">
                  <a:extLst>
                    <a:ext uri="{A12FA001-AC4F-418D-AE19-62706E023703}">
                      <ahyp:hlinkClr xmlns:ahyp="http://schemas.microsoft.com/office/drawing/2018/hyperlinkcolor" val="tx"/>
                    </a:ext>
                  </a:extLst>
                </a:hlinkClick>
              </a:rPr>
              <a:t>ivanti.com</a:t>
            </a:r>
            <a:r>
              <a:rPr lang="de-DE" sz="2800" u="sng" dirty="0">
                <a:solidFill>
                  <a:schemeClr val="bg1"/>
                </a:solidFill>
                <a:latin typeface="Arial" panose="020B0604020202020204" pitchFamily="34" charset="0"/>
                <a:ea typeface="Arial"/>
                <a:cs typeface="Arial" panose="020B0604020202020204" pitchFamily="34" charset="0"/>
                <a:hlinkClick r:id="rId3">
                  <a:extLst>
                    <a:ext uri="{A12FA001-AC4F-418D-AE19-62706E023703}">
                      <ahyp:hlinkClr xmlns:ahyp="http://schemas.microsoft.com/office/drawing/2018/hyperlinkcolor" val="tx"/>
                    </a:ext>
                  </a:extLst>
                </a:hlinkClick>
              </a:rPr>
              <a:t>/de</a:t>
            </a:r>
            <a:r>
              <a:rPr lang="de-de" sz="2800" u="sng" dirty="0">
                <a:solidFill>
                  <a:schemeClr val="bg1"/>
                </a:solidFill>
                <a:latin typeface="Arial" panose="020B0604020202020204" pitchFamily="34" charset="0"/>
                <a:ea typeface="Arial"/>
                <a:cs typeface="Arial" panose="020B0604020202020204" pitchFamily="34" charset="0"/>
                <a:hlinkClick r:id="rId3">
                  <a:extLst>
                    <a:ext uri="{A12FA001-AC4F-418D-AE19-62706E023703}">
                      <ahyp:hlinkClr xmlns:ahyp="http://schemas.microsoft.com/office/drawing/2018/hyperlinkcolor" val="tx"/>
                    </a:ext>
                  </a:extLst>
                </a:hlinkClick>
              </a:rPr>
              <a:t>/</a:t>
            </a:r>
            <a:r>
              <a:rPr lang="de-DE" sz="2800" u="sng" dirty="0">
                <a:solidFill>
                  <a:schemeClr val="bg1"/>
                </a:solidFill>
                <a:latin typeface="Arial" panose="020B0604020202020204" pitchFamily="34" charset="0"/>
                <a:ea typeface="Arial"/>
                <a:cs typeface="Arial" panose="020B0604020202020204" pitchFamily="34" charset="0"/>
                <a:hlinkClick r:id="rId3">
                  <a:extLst>
                    <a:ext uri="{A12FA001-AC4F-418D-AE19-62706E023703}">
                      <ahyp:hlinkClr xmlns:ahyp="http://schemas.microsoft.com/office/drawing/2018/hyperlinkcolor" val="tx"/>
                    </a:ext>
                  </a:extLst>
                </a:hlinkClick>
              </a:rPr>
              <a:t>ai-security</a:t>
            </a:r>
            <a:endParaRPr lang="de-de" sz="2800" u="sng" dirty="0">
              <a:solidFill>
                <a:schemeClr val="bg1"/>
              </a:solidFill>
              <a:latin typeface="Arial" panose="020B0604020202020204" pitchFamily="34" charset="0"/>
              <a:ea typeface="Arial"/>
              <a:cs typeface="Arial" panose="020B0604020202020204" pitchFamily="34" charset="0"/>
              <a:hlinkClick r:id="rId4">
                <a:extLst>
                  <a:ext uri="{A12FA001-AC4F-418D-AE19-62706E023703}">
                    <ahyp:hlinkClr xmlns:ahyp="http://schemas.microsoft.com/office/drawing/2018/hyperlinkcolor" val="tx"/>
                  </a:ext>
                </a:extLst>
              </a:hlinkClick>
            </a:endParaRPr>
          </a:p>
        </p:txBody>
      </p:sp>
      <p:sp>
        <p:nvSpPr>
          <p:cNvPr id="8" name="Rectangle 7">
            <a:extLst>
              <a:ext uri="{FF2B5EF4-FFF2-40B4-BE49-F238E27FC236}">
                <a16:creationId xmlns:a16="http://schemas.microsoft.com/office/drawing/2014/main" id="{165E5CAD-E61E-45D2-27C6-16DD64CC80ED}"/>
              </a:ext>
            </a:extLst>
          </p:cNvPr>
          <p:cNvSpPr/>
          <p:nvPr/>
        </p:nvSpPr>
        <p:spPr>
          <a:xfrm>
            <a:off x="8805929" y="8822028"/>
            <a:ext cx="4962292" cy="52968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07CEB03F-FAA4-8FB3-C3DB-8BA039F446EC}"/>
              </a:ext>
            </a:extLst>
          </p:cNvPr>
          <p:cNvSpPr txBox="1"/>
          <p:nvPr/>
        </p:nvSpPr>
        <p:spPr>
          <a:xfrm>
            <a:off x="763891" y="719126"/>
            <a:ext cx="14991924" cy="4516621"/>
          </a:xfrm>
          <a:prstGeom prst="rect">
            <a:avLst/>
          </a:prstGeom>
          <a:noFill/>
        </p:spPr>
        <p:txBody>
          <a:bodyPr wrap="square" lIns="91440" tIns="45720" rIns="91440" bIns="45720" rtlCol="0" anchor="t">
            <a:spAutoFit/>
          </a:bodyPr>
          <a:lstStyle/>
          <a:p>
            <a:pPr>
              <a:lnSpc>
                <a:spcPts val="11500"/>
              </a:lnSpc>
            </a:pPr>
            <a:r>
              <a:rPr lang="de-de" sz="10000" b="1" dirty="0">
                <a:solidFill>
                  <a:schemeClr val="bg1"/>
                </a:solidFill>
                <a:latin typeface="Arial"/>
                <a:cs typeface="Arial"/>
              </a:rPr>
              <a:t>Generative KI und Cybersicherheit:</a:t>
            </a:r>
            <a:br>
              <a:rPr lang="de-de" sz="10000" b="1" dirty="0">
                <a:latin typeface="Arial" panose="020B0604020202020204" pitchFamily="34" charset="0"/>
                <a:cs typeface="Arial" panose="020B0604020202020204" pitchFamily="34" charset="0"/>
              </a:rPr>
            </a:br>
            <a:r>
              <a:rPr lang="de-de" sz="10000" b="1" dirty="0">
                <a:solidFill>
                  <a:schemeClr val="bg1"/>
                </a:solidFill>
                <a:latin typeface="Arial"/>
                <a:cs typeface="Arial"/>
              </a:rPr>
              <a:t>Chancen und Risiken</a:t>
            </a:r>
          </a:p>
        </p:txBody>
      </p:sp>
      <p:sp>
        <p:nvSpPr>
          <p:cNvPr id="10" name="TextBox 9">
            <a:extLst>
              <a:ext uri="{FF2B5EF4-FFF2-40B4-BE49-F238E27FC236}">
                <a16:creationId xmlns:a16="http://schemas.microsoft.com/office/drawing/2014/main" id="{66DFE11E-DB64-F3CA-ED6C-0BBE42569CC9}"/>
              </a:ext>
            </a:extLst>
          </p:cNvPr>
          <p:cNvSpPr txBox="1"/>
          <p:nvPr/>
        </p:nvSpPr>
        <p:spPr>
          <a:xfrm>
            <a:off x="942852" y="5650668"/>
            <a:ext cx="14991924" cy="938719"/>
          </a:xfrm>
          <a:prstGeom prst="rect">
            <a:avLst/>
          </a:prstGeom>
          <a:noFill/>
        </p:spPr>
        <p:txBody>
          <a:bodyPr wrap="square" lIns="91440" tIns="45720" rIns="91440" bIns="45720" rtlCol="0" anchor="t">
            <a:spAutoFit/>
          </a:bodyPr>
          <a:lstStyle/>
          <a:p>
            <a:r>
              <a:rPr lang="de-de" sz="5500" dirty="0">
                <a:solidFill>
                  <a:schemeClr val="bg1"/>
                </a:solidFill>
                <a:latin typeface="Arial"/>
                <a:ea typeface="Arial"/>
                <a:cs typeface="Calibri"/>
              </a:rPr>
              <a:t>Zusammenfassung und zentrale Erkenntnisse</a:t>
            </a:r>
          </a:p>
        </p:txBody>
      </p:sp>
      <p:pic>
        <p:nvPicPr>
          <p:cNvPr id="4" name="Picture 3">
            <a:extLst>
              <a:ext uri="{FF2B5EF4-FFF2-40B4-BE49-F238E27FC236}">
                <a16:creationId xmlns:a16="http://schemas.microsoft.com/office/drawing/2014/main" id="{10D88664-4EF6-096E-E817-3A114E99E432}"/>
              </a:ext>
            </a:extLst>
          </p:cNvPr>
          <p:cNvPicPr>
            <a:picLocks noChangeAspect="1"/>
          </p:cNvPicPr>
          <p:nvPr/>
        </p:nvPicPr>
        <p:blipFill>
          <a:blip r:embed="rId5"/>
          <a:stretch>
            <a:fillRect/>
          </a:stretch>
        </p:blipFill>
        <p:spPr>
          <a:xfrm>
            <a:off x="942852" y="8305582"/>
            <a:ext cx="2893928" cy="1035572"/>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red and blue background&#10;&#10;Description automatically generated">
            <a:extLst>
              <a:ext uri="{FF2B5EF4-FFF2-40B4-BE49-F238E27FC236}">
                <a16:creationId xmlns:a16="http://schemas.microsoft.com/office/drawing/2014/main" id="{B9FA8BD2-B92F-C29B-8F9F-54EF51D8E5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381625" cy="10287000"/>
          </a:xfrm>
          <a:prstGeom prst="rect">
            <a:avLst/>
          </a:prstGeom>
        </p:spPr>
      </p:pic>
      <p:sp>
        <p:nvSpPr>
          <p:cNvPr id="21" name="Title 5">
            <a:extLst>
              <a:ext uri="{FF2B5EF4-FFF2-40B4-BE49-F238E27FC236}">
                <a16:creationId xmlns:a16="http://schemas.microsoft.com/office/drawing/2014/main" id="{CDD4140A-2758-09E4-3293-AF2E8FBC95DA}"/>
              </a:ext>
            </a:extLst>
          </p:cNvPr>
          <p:cNvSpPr txBox="1">
            <a:spLocks/>
          </p:cNvSpPr>
          <p:nvPr/>
        </p:nvSpPr>
        <p:spPr>
          <a:xfrm>
            <a:off x="884904" y="586582"/>
            <a:ext cx="5703465" cy="891249"/>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de-de" sz="3600" dirty="0">
                <a:solidFill>
                  <a:schemeClr val="bg1"/>
                </a:solidFill>
                <a:latin typeface="Arial"/>
                <a:ea typeface="Arial"/>
                <a:cs typeface="Arial"/>
              </a:rPr>
              <a:t>Zentrale Erkenntnis</a:t>
            </a:r>
            <a:br>
              <a:rPr lang="de-de" sz="3600" b="0" dirty="0">
                <a:ea typeface=""/>
              </a:rPr>
            </a:br>
            <a:endParaRPr lang="de-de" sz="3600" b="0" dirty="0">
              <a:ea typeface=""/>
            </a:endParaRPr>
          </a:p>
        </p:txBody>
      </p:sp>
      <p:sp>
        <p:nvSpPr>
          <p:cNvPr id="22" name="Title 5">
            <a:extLst>
              <a:ext uri="{FF2B5EF4-FFF2-40B4-BE49-F238E27FC236}">
                <a16:creationId xmlns:a16="http://schemas.microsoft.com/office/drawing/2014/main" id="{38662E7F-3C2D-B63F-524A-B626FFC2D5A0}"/>
              </a:ext>
            </a:extLst>
          </p:cNvPr>
          <p:cNvSpPr txBox="1">
            <a:spLocks/>
          </p:cNvSpPr>
          <p:nvPr/>
        </p:nvSpPr>
        <p:spPr>
          <a:xfrm>
            <a:off x="884905" y="1477830"/>
            <a:ext cx="4228272" cy="7572863"/>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de-de" sz="2800" b="0" dirty="0">
                <a:solidFill>
                  <a:schemeClr val="bg1"/>
                </a:solidFill>
                <a:latin typeface="Arial"/>
                <a:ea typeface="Arial"/>
                <a:cs typeface="Arial"/>
              </a:rPr>
              <a:t>Cybersicherheitsteams sind optimistisch, dass generative KI Workflows verbessern und die Erkennung und Abwehr von Bedrohungen optimieren kann. Aufgrund von Datensilos können Unternehmen jedoch nicht das volle Potenzial ihrer KI-Investitionen ausschöpfen.</a:t>
            </a:r>
          </a:p>
        </p:txBody>
      </p:sp>
      <p:pic>
        <p:nvPicPr>
          <p:cNvPr id="5" name="Picture 4">
            <a:extLst>
              <a:ext uri="{FF2B5EF4-FFF2-40B4-BE49-F238E27FC236}">
                <a16:creationId xmlns:a16="http://schemas.microsoft.com/office/drawing/2014/main" id="{27F7C196-C782-793C-7223-74DE425F8140}"/>
              </a:ext>
            </a:extLst>
          </p:cNvPr>
          <p:cNvPicPr>
            <a:picLocks noChangeAspect="1"/>
          </p:cNvPicPr>
          <p:nvPr/>
        </p:nvPicPr>
        <p:blipFill>
          <a:blip r:embed="rId4">
            <a:extLst>
              <a:ext uri="{28A0092B-C50C-407E-A947-70E740481C1C}">
                <a14:useLocalDpi xmlns:a14="http://schemas.microsoft.com/office/drawing/2010/main" val="0"/>
              </a:ext>
            </a:extLst>
          </a:blip>
          <a:srcRect l="-8993" t="-8652" r="-6214" b="-7571"/>
          <a:stretch/>
        </p:blipFill>
        <p:spPr>
          <a:xfrm>
            <a:off x="4782463" y="942999"/>
            <a:ext cx="13809514" cy="7099990"/>
          </a:xfrm>
          <a:prstGeom prst="rect">
            <a:avLst/>
          </a:prstGeom>
        </p:spPr>
      </p:pic>
    </p:spTree>
    <p:extLst>
      <p:ext uri="{BB962C8B-B14F-4D97-AF65-F5344CB8AC3E}">
        <p14:creationId xmlns:p14="http://schemas.microsoft.com/office/powerpoint/2010/main" val="2978288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7D888F0-F054-8E50-5114-3F53B6A221D3}"/>
              </a:ext>
            </a:extLst>
          </p:cNvPr>
          <p:cNvSpPr/>
          <p:nvPr/>
        </p:nvSpPr>
        <p:spPr>
          <a:xfrm>
            <a:off x="12995029" y="0"/>
            <a:ext cx="5292971" cy="10287000"/>
          </a:xfrm>
          <a:prstGeom prst="rect">
            <a:avLst/>
          </a:prstGeom>
          <a:solidFill>
            <a:srgbClr val="D9D9D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4" name="Title 5">
            <a:extLst>
              <a:ext uri="{FF2B5EF4-FFF2-40B4-BE49-F238E27FC236}">
                <a16:creationId xmlns:a16="http://schemas.microsoft.com/office/drawing/2014/main" id="{5C67CAF3-CCAF-D303-F592-E754628075A3}"/>
              </a:ext>
            </a:extLst>
          </p:cNvPr>
          <p:cNvSpPr txBox="1">
            <a:spLocks/>
          </p:cNvSpPr>
          <p:nvPr/>
        </p:nvSpPr>
        <p:spPr>
          <a:xfrm>
            <a:off x="13783922" y="2074822"/>
            <a:ext cx="4504077" cy="1201914"/>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de-de" sz="3600" dirty="0">
                <a:solidFill>
                  <a:srgbClr val="4E0389"/>
                </a:solidFill>
                <a:latin typeface="Arial"/>
                <a:ea typeface="Arial"/>
                <a:cs typeface="Arial"/>
              </a:rPr>
              <a:t>Warum dies so wichtig ist</a:t>
            </a:r>
            <a:br>
              <a:rPr lang="de-de" sz="3600" b="0" dirty="0">
                <a:latin typeface="Arial"/>
                <a:ea typeface="Arial"/>
                <a:cs typeface="Arial"/>
              </a:rPr>
            </a:br>
            <a:endParaRPr lang="de-de" sz="3600" b="0" dirty="0">
              <a:latin typeface="Arial"/>
              <a:ea typeface="Arial"/>
              <a:cs typeface="Arial"/>
            </a:endParaRPr>
          </a:p>
        </p:txBody>
      </p:sp>
      <p:sp>
        <p:nvSpPr>
          <p:cNvPr id="7" name="Title 5">
            <a:extLst>
              <a:ext uri="{FF2B5EF4-FFF2-40B4-BE49-F238E27FC236}">
                <a16:creationId xmlns:a16="http://schemas.microsoft.com/office/drawing/2014/main" id="{7619B00B-CA09-09B9-E078-92AD2BACAC42}"/>
              </a:ext>
            </a:extLst>
          </p:cNvPr>
          <p:cNvSpPr txBox="1">
            <a:spLocks/>
          </p:cNvSpPr>
          <p:nvPr/>
        </p:nvSpPr>
        <p:spPr>
          <a:xfrm>
            <a:off x="13783922" y="2965841"/>
            <a:ext cx="3895343" cy="6317112"/>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endParaRPr lang="de-de" sz="3200" b="0" dirty="0">
              <a:ea typeface=""/>
            </a:endParaRPr>
          </a:p>
          <a:p>
            <a:pPr>
              <a:lnSpc>
                <a:spcPct val="100000"/>
              </a:lnSpc>
            </a:pPr>
            <a:r>
              <a:rPr lang="de-de" sz="3200" b="0" dirty="0">
                <a:ea typeface=""/>
              </a:rPr>
              <a:t>Um die Vorteile von KI als Tool für die Cyberabwehr nutzen zu können, müssen Datensilos beseitigt und zugängliche Daten in Echtzeit bereitgestellt werden.</a:t>
            </a:r>
          </a:p>
        </p:txBody>
      </p:sp>
      <p:pic>
        <p:nvPicPr>
          <p:cNvPr id="6" name="Picture 5" descr="A red circle with blue and purple circles&#10;&#10;Description automatically generated">
            <a:extLst>
              <a:ext uri="{FF2B5EF4-FFF2-40B4-BE49-F238E27FC236}">
                <a16:creationId xmlns:a16="http://schemas.microsoft.com/office/drawing/2014/main" id="{C166E0DF-605A-01B8-5BA7-51243E4B41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114" y="2046312"/>
            <a:ext cx="12151562" cy="6015861"/>
          </a:xfrm>
          <a:prstGeom prst="rect">
            <a:avLst/>
          </a:prstGeom>
        </p:spPr>
      </p:pic>
    </p:spTree>
    <p:extLst>
      <p:ext uri="{BB962C8B-B14F-4D97-AF65-F5344CB8AC3E}">
        <p14:creationId xmlns:p14="http://schemas.microsoft.com/office/powerpoint/2010/main" val="1636541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red and blue background&#10;&#10;Description automatically generated">
            <a:extLst>
              <a:ext uri="{FF2B5EF4-FFF2-40B4-BE49-F238E27FC236}">
                <a16:creationId xmlns:a16="http://schemas.microsoft.com/office/drawing/2014/main" id="{7408FC73-7395-A99E-943E-75BCFEFD19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381625" cy="10287000"/>
          </a:xfrm>
          <a:prstGeom prst="rect">
            <a:avLst/>
          </a:prstGeom>
        </p:spPr>
      </p:pic>
      <p:sp>
        <p:nvSpPr>
          <p:cNvPr id="21" name="Title 5">
            <a:extLst>
              <a:ext uri="{FF2B5EF4-FFF2-40B4-BE49-F238E27FC236}">
                <a16:creationId xmlns:a16="http://schemas.microsoft.com/office/drawing/2014/main" id="{CDD4140A-2758-09E4-3293-AF2E8FBC95DA}"/>
              </a:ext>
            </a:extLst>
          </p:cNvPr>
          <p:cNvSpPr txBox="1">
            <a:spLocks/>
          </p:cNvSpPr>
          <p:nvPr/>
        </p:nvSpPr>
        <p:spPr>
          <a:xfrm>
            <a:off x="884904" y="586582"/>
            <a:ext cx="5381625" cy="891249"/>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de-de" sz="3600" dirty="0">
                <a:solidFill>
                  <a:schemeClr val="bg1"/>
                </a:solidFill>
                <a:latin typeface="Arial"/>
                <a:ea typeface="Arial"/>
                <a:cs typeface="Arial"/>
              </a:rPr>
              <a:t>Zentrale Erkenntnis</a:t>
            </a:r>
            <a:br>
              <a:rPr lang="de-de" sz="3600" b="0" dirty="0">
                <a:ea typeface=""/>
              </a:rPr>
            </a:br>
            <a:endParaRPr lang="de-de" sz="3600" b="0" dirty="0">
              <a:ea typeface=""/>
            </a:endParaRPr>
          </a:p>
        </p:txBody>
      </p:sp>
      <p:sp>
        <p:nvSpPr>
          <p:cNvPr id="22" name="Title 5">
            <a:extLst>
              <a:ext uri="{FF2B5EF4-FFF2-40B4-BE49-F238E27FC236}">
                <a16:creationId xmlns:a16="http://schemas.microsoft.com/office/drawing/2014/main" id="{38662E7F-3C2D-B63F-524A-B626FFC2D5A0}"/>
              </a:ext>
            </a:extLst>
          </p:cNvPr>
          <p:cNvSpPr txBox="1">
            <a:spLocks/>
          </p:cNvSpPr>
          <p:nvPr/>
        </p:nvSpPr>
        <p:spPr>
          <a:xfrm>
            <a:off x="884904" y="1477831"/>
            <a:ext cx="4009825" cy="6316882"/>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de-de" sz="2800" b="0" dirty="0">
                <a:solidFill>
                  <a:schemeClr val="bg1"/>
                </a:solidFill>
                <a:latin typeface="Arial"/>
                <a:ea typeface="Arial"/>
                <a:cs typeface="Arial"/>
              </a:rPr>
              <a:t>Die rasante Entwicklung der KI-Technologie hat zu deutlich raffinierteren und gefährlicheren Social-Engineering-Angriffen geführt.</a:t>
            </a:r>
          </a:p>
        </p:txBody>
      </p:sp>
      <p:pic>
        <p:nvPicPr>
          <p:cNvPr id="3" name="Picture 2" descr="A purple bar graph with white text&#10;&#10;Description automatically generated">
            <a:extLst>
              <a:ext uri="{FF2B5EF4-FFF2-40B4-BE49-F238E27FC236}">
                <a16:creationId xmlns:a16="http://schemas.microsoft.com/office/drawing/2014/main" id="{F98A4873-F9D8-30DD-FB78-BA952D96C1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7872" y="1477831"/>
            <a:ext cx="11848786" cy="6541823"/>
          </a:xfrm>
          <a:prstGeom prst="rect">
            <a:avLst/>
          </a:prstGeom>
        </p:spPr>
      </p:pic>
    </p:spTree>
    <p:extLst>
      <p:ext uri="{BB962C8B-B14F-4D97-AF65-F5344CB8AC3E}">
        <p14:creationId xmlns:p14="http://schemas.microsoft.com/office/powerpoint/2010/main" val="722604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7D888F0-F054-8E50-5114-3F53B6A221D3}"/>
              </a:ext>
            </a:extLst>
          </p:cNvPr>
          <p:cNvSpPr/>
          <p:nvPr/>
        </p:nvSpPr>
        <p:spPr>
          <a:xfrm>
            <a:off x="12995029" y="0"/>
            <a:ext cx="5292971" cy="10287000"/>
          </a:xfrm>
          <a:prstGeom prst="rect">
            <a:avLst/>
          </a:prstGeom>
          <a:solidFill>
            <a:srgbClr val="D9D9D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4" name="Title 5">
            <a:extLst>
              <a:ext uri="{FF2B5EF4-FFF2-40B4-BE49-F238E27FC236}">
                <a16:creationId xmlns:a16="http://schemas.microsoft.com/office/drawing/2014/main" id="{5C67CAF3-CCAF-D303-F592-E754628075A3}"/>
              </a:ext>
            </a:extLst>
          </p:cNvPr>
          <p:cNvSpPr txBox="1">
            <a:spLocks/>
          </p:cNvSpPr>
          <p:nvPr/>
        </p:nvSpPr>
        <p:spPr>
          <a:xfrm>
            <a:off x="13783923" y="1428054"/>
            <a:ext cx="4504077" cy="1201914"/>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de-de" sz="3600" dirty="0">
                <a:solidFill>
                  <a:srgbClr val="4E0389"/>
                </a:solidFill>
                <a:latin typeface="Arial"/>
                <a:ea typeface="Arial"/>
                <a:cs typeface="Arial"/>
              </a:rPr>
              <a:t>Warum dies so wichtig ist</a:t>
            </a:r>
            <a:br>
              <a:rPr lang="de-de" sz="3600" b="0" dirty="0">
                <a:latin typeface="Arial"/>
                <a:ea typeface="Arial"/>
                <a:cs typeface="Arial"/>
              </a:rPr>
            </a:br>
            <a:endParaRPr lang="de-de" sz="3600" b="0" dirty="0">
              <a:latin typeface="Arial"/>
              <a:ea typeface="Arial"/>
              <a:cs typeface="Arial"/>
            </a:endParaRPr>
          </a:p>
        </p:txBody>
      </p:sp>
      <p:sp>
        <p:nvSpPr>
          <p:cNvPr id="7" name="Title 5">
            <a:extLst>
              <a:ext uri="{FF2B5EF4-FFF2-40B4-BE49-F238E27FC236}">
                <a16:creationId xmlns:a16="http://schemas.microsoft.com/office/drawing/2014/main" id="{7619B00B-CA09-09B9-E078-92AD2BACAC42}"/>
              </a:ext>
            </a:extLst>
          </p:cNvPr>
          <p:cNvSpPr txBox="1">
            <a:spLocks/>
          </p:cNvSpPr>
          <p:nvPr/>
        </p:nvSpPr>
        <p:spPr>
          <a:xfrm>
            <a:off x="13783922" y="2319073"/>
            <a:ext cx="4504077" cy="6317112"/>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endParaRPr lang="de-de" sz="3200" b="0" dirty="0">
              <a:latin typeface="Arial"/>
              <a:ea typeface="Arial"/>
              <a:cs typeface="Arial"/>
            </a:endParaRPr>
          </a:p>
          <a:p>
            <a:pPr>
              <a:lnSpc>
                <a:spcPct val="100000"/>
              </a:lnSpc>
            </a:pPr>
            <a:r>
              <a:rPr lang="de-de" sz="3200" b="0" dirty="0">
                <a:latin typeface="Arial"/>
                <a:ea typeface="Arial"/>
                <a:cs typeface="Arial"/>
              </a:rPr>
              <a:t>Mitarbeiterschulungen </a:t>
            </a:r>
            <a:br>
              <a:rPr lang="de-de" sz="3200" b="0" dirty="0">
                <a:latin typeface="Arial"/>
                <a:ea typeface="Arial"/>
                <a:cs typeface="Arial"/>
              </a:rPr>
            </a:br>
            <a:r>
              <a:rPr lang="de-de" sz="3200" b="0" dirty="0">
                <a:latin typeface="Arial"/>
                <a:ea typeface="Arial"/>
                <a:cs typeface="Arial"/>
              </a:rPr>
              <a:t>sind ein wichtiger Bestandteil einer vielschichtigen Cyberabwehr. Viele Unternehmen haben </a:t>
            </a:r>
            <a:br>
              <a:rPr lang="de-de" sz="3200" b="0" dirty="0">
                <a:ea typeface=""/>
              </a:rPr>
            </a:br>
            <a:r>
              <a:rPr lang="de-de" sz="3200" b="0" dirty="0">
                <a:latin typeface="Arial"/>
                <a:ea typeface="Arial"/>
                <a:cs typeface="Arial"/>
              </a:rPr>
              <a:t>ihre Schulungs-strategien jedoch bislang nicht an die </a:t>
            </a:r>
            <a:br>
              <a:rPr lang="de-DE" sz="3200" b="0" dirty="0">
                <a:latin typeface="Arial"/>
                <a:ea typeface="Arial"/>
                <a:cs typeface="Arial"/>
              </a:rPr>
            </a:br>
            <a:r>
              <a:rPr lang="de-de" sz="3200" b="0" dirty="0">
                <a:latin typeface="Arial"/>
                <a:ea typeface="Arial"/>
                <a:cs typeface="Arial"/>
              </a:rPr>
              <a:t>KI-gestützten Bedrohungen angepasst.</a:t>
            </a:r>
          </a:p>
        </p:txBody>
      </p:sp>
      <p:pic>
        <p:nvPicPr>
          <p:cNvPr id="5" name="Picture 4" descr="A screenshot of a computer&#10;&#10;Description automatically generated">
            <a:extLst>
              <a:ext uri="{FF2B5EF4-FFF2-40B4-BE49-F238E27FC236}">
                <a16:creationId xmlns:a16="http://schemas.microsoft.com/office/drawing/2014/main" id="{92881C4A-574E-B4FF-80A3-65E781113A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970" y="1428053"/>
            <a:ext cx="12088974" cy="7208131"/>
          </a:xfrm>
          <a:prstGeom prst="rect">
            <a:avLst/>
          </a:prstGeom>
        </p:spPr>
      </p:pic>
    </p:spTree>
    <p:extLst>
      <p:ext uri="{BB962C8B-B14F-4D97-AF65-F5344CB8AC3E}">
        <p14:creationId xmlns:p14="http://schemas.microsoft.com/office/powerpoint/2010/main" val="39839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red and blue background&#10;&#10;Description automatically generated">
            <a:extLst>
              <a:ext uri="{FF2B5EF4-FFF2-40B4-BE49-F238E27FC236}">
                <a16:creationId xmlns:a16="http://schemas.microsoft.com/office/drawing/2014/main" id="{D2261767-6F80-82D8-B695-EECC311531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381625" cy="10287000"/>
          </a:xfrm>
          <a:prstGeom prst="rect">
            <a:avLst/>
          </a:prstGeom>
        </p:spPr>
      </p:pic>
      <p:sp>
        <p:nvSpPr>
          <p:cNvPr id="21" name="Title 5">
            <a:extLst>
              <a:ext uri="{FF2B5EF4-FFF2-40B4-BE49-F238E27FC236}">
                <a16:creationId xmlns:a16="http://schemas.microsoft.com/office/drawing/2014/main" id="{CDD4140A-2758-09E4-3293-AF2E8FBC95DA}"/>
              </a:ext>
            </a:extLst>
          </p:cNvPr>
          <p:cNvSpPr txBox="1">
            <a:spLocks/>
          </p:cNvSpPr>
          <p:nvPr/>
        </p:nvSpPr>
        <p:spPr>
          <a:xfrm>
            <a:off x="884904" y="586582"/>
            <a:ext cx="4742173" cy="891249"/>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de-de" sz="3600" dirty="0">
                <a:solidFill>
                  <a:schemeClr val="bg1"/>
                </a:solidFill>
                <a:latin typeface="Arial"/>
                <a:ea typeface="Arial"/>
                <a:cs typeface="Arial"/>
              </a:rPr>
              <a:t>Zentrale Erkenntnis</a:t>
            </a:r>
            <a:br>
              <a:rPr lang="de-de" sz="3600" b="0" dirty="0">
                <a:ea typeface=""/>
              </a:rPr>
            </a:br>
            <a:endParaRPr lang="de-de" sz="3600" b="0" dirty="0">
              <a:ea typeface=""/>
            </a:endParaRPr>
          </a:p>
        </p:txBody>
      </p:sp>
      <p:sp>
        <p:nvSpPr>
          <p:cNvPr id="22" name="Title 5">
            <a:extLst>
              <a:ext uri="{FF2B5EF4-FFF2-40B4-BE49-F238E27FC236}">
                <a16:creationId xmlns:a16="http://schemas.microsoft.com/office/drawing/2014/main" id="{38662E7F-3C2D-B63F-524A-B626FFC2D5A0}"/>
              </a:ext>
            </a:extLst>
          </p:cNvPr>
          <p:cNvSpPr txBox="1">
            <a:spLocks/>
          </p:cNvSpPr>
          <p:nvPr/>
        </p:nvSpPr>
        <p:spPr>
          <a:xfrm>
            <a:off x="884904" y="1477831"/>
            <a:ext cx="4496721" cy="6316882"/>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2800" b="0" dirty="0">
                <a:solidFill>
                  <a:schemeClr val="bg1"/>
                </a:solidFill>
                <a:latin typeface="Arial"/>
                <a:ea typeface="Inter Light"/>
                <a:cs typeface="Arial"/>
              </a:rPr>
              <a:t>S</a:t>
            </a:r>
            <a:r>
              <a:rPr lang="de-de" sz="2800" b="0" dirty="0" err="1">
                <a:solidFill>
                  <a:schemeClr val="bg1"/>
                </a:solidFill>
                <a:latin typeface="Arial"/>
                <a:ea typeface="Arial"/>
                <a:cs typeface="Arial"/>
              </a:rPr>
              <a:t>icherheitsexperten</a:t>
            </a:r>
            <a:r>
              <a:rPr lang="de-de" sz="2800" b="0" dirty="0">
                <a:solidFill>
                  <a:schemeClr val="bg1"/>
                </a:solidFill>
                <a:latin typeface="Arial"/>
                <a:ea typeface="Arial"/>
                <a:cs typeface="Arial"/>
              </a:rPr>
              <a:t> leiden alarmierend häufig unter Burnout, während der anhaltende Fachkräftemangel die Fortschritte bei wichtigen Sicherheitsmaßnahmen ausbremst. </a:t>
            </a:r>
          </a:p>
        </p:txBody>
      </p:sp>
      <p:pic>
        <p:nvPicPr>
          <p:cNvPr id="3" name="Picture 2" descr="A screenshot of a graph&#10;&#10;Description automatically generated">
            <a:extLst>
              <a:ext uri="{FF2B5EF4-FFF2-40B4-BE49-F238E27FC236}">
                <a16:creationId xmlns:a16="http://schemas.microsoft.com/office/drawing/2014/main" id="{5D06EFE0-EC7D-719E-F1F4-5B60E4CEF0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4770" y="1374800"/>
            <a:ext cx="10232086" cy="8247524"/>
          </a:xfrm>
          <a:prstGeom prst="rect">
            <a:avLst/>
          </a:prstGeom>
        </p:spPr>
      </p:pic>
    </p:spTree>
    <p:extLst>
      <p:ext uri="{BB962C8B-B14F-4D97-AF65-F5344CB8AC3E}">
        <p14:creationId xmlns:p14="http://schemas.microsoft.com/office/powerpoint/2010/main" val="2565967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15B8D4B-BD91-2B10-8306-749A66F1D8C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24730" y="4586309"/>
            <a:ext cx="16883143" cy="3961963"/>
          </a:xfrm>
          <a:prstGeom prst="rect">
            <a:avLst/>
          </a:prstGeom>
        </p:spPr>
      </p:pic>
      <p:sp>
        <p:nvSpPr>
          <p:cNvPr id="11" name="Rectangle 10">
            <a:extLst>
              <a:ext uri="{FF2B5EF4-FFF2-40B4-BE49-F238E27FC236}">
                <a16:creationId xmlns:a16="http://schemas.microsoft.com/office/drawing/2014/main" id="{FC31E872-B826-FD92-335C-D1F3B8A73D32}"/>
              </a:ext>
            </a:extLst>
          </p:cNvPr>
          <p:cNvSpPr/>
          <p:nvPr/>
        </p:nvSpPr>
        <p:spPr>
          <a:xfrm>
            <a:off x="0" y="0"/>
            <a:ext cx="18288000" cy="3227294"/>
          </a:xfrm>
          <a:prstGeom prst="rect">
            <a:avLst/>
          </a:prstGeom>
          <a:solidFill>
            <a:srgbClr val="D9D9D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13" name="Title 5">
            <a:extLst>
              <a:ext uri="{FF2B5EF4-FFF2-40B4-BE49-F238E27FC236}">
                <a16:creationId xmlns:a16="http://schemas.microsoft.com/office/drawing/2014/main" id="{E6124ABA-621D-75B8-758E-B9E9B5B8E100}"/>
              </a:ext>
            </a:extLst>
          </p:cNvPr>
          <p:cNvSpPr txBox="1">
            <a:spLocks/>
          </p:cNvSpPr>
          <p:nvPr/>
        </p:nvSpPr>
        <p:spPr>
          <a:xfrm>
            <a:off x="884904" y="765872"/>
            <a:ext cx="6102050" cy="1201914"/>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de-de" sz="3600" dirty="0">
                <a:solidFill>
                  <a:srgbClr val="4E0389"/>
                </a:solidFill>
                <a:latin typeface="Arial"/>
                <a:ea typeface="Arial"/>
                <a:cs typeface="Arial"/>
              </a:rPr>
              <a:t>Warum dies so wichtig ist</a:t>
            </a:r>
            <a:br>
              <a:rPr lang="de-de" sz="3600" b="0" dirty="0">
                <a:latin typeface="Arial"/>
                <a:ea typeface="Arial"/>
                <a:cs typeface="Arial"/>
              </a:rPr>
            </a:br>
            <a:endParaRPr lang="de-de" sz="3600" b="0" dirty="0">
              <a:latin typeface="Arial"/>
              <a:ea typeface="Arial"/>
              <a:cs typeface="Arial"/>
            </a:endParaRPr>
          </a:p>
        </p:txBody>
      </p:sp>
      <p:sp>
        <p:nvSpPr>
          <p:cNvPr id="14" name="Title 5">
            <a:extLst>
              <a:ext uri="{FF2B5EF4-FFF2-40B4-BE49-F238E27FC236}">
                <a16:creationId xmlns:a16="http://schemas.microsoft.com/office/drawing/2014/main" id="{36EE207D-CB1C-DD8C-4420-8A2C0E92BA83}"/>
              </a:ext>
            </a:extLst>
          </p:cNvPr>
          <p:cNvSpPr txBox="1">
            <a:spLocks/>
          </p:cNvSpPr>
          <p:nvPr/>
        </p:nvSpPr>
        <p:spPr>
          <a:xfrm>
            <a:off x="884904" y="1484123"/>
            <a:ext cx="17098296" cy="1606966"/>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de-de" sz="2800" b="0" dirty="0">
                <a:latin typeface="Arial"/>
                <a:ea typeface="Arial"/>
                <a:cs typeface="Arial"/>
              </a:rPr>
              <a:t>Sicherheitsexperten sind zwar optimistisch, dass generative KI das Potenzial zur Verbesserung der Cybersicherheit hat. Dennoch bestehen weiterhin Bedenken, wie sich die generative KI auf die einzelnen Aufgaben der Mitarbeitenden auswirken wird.</a:t>
            </a:r>
          </a:p>
        </p:txBody>
      </p:sp>
    </p:spTree>
    <p:extLst>
      <p:ext uri="{BB962C8B-B14F-4D97-AF65-F5344CB8AC3E}">
        <p14:creationId xmlns:p14="http://schemas.microsoft.com/office/powerpoint/2010/main" val="4206369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1"/>
          <p:cNvSpPr txBox="1"/>
          <p:nvPr/>
        </p:nvSpPr>
        <p:spPr>
          <a:xfrm>
            <a:off x="7279341" y="1276773"/>
            <a:ext cx="9979959" cy="6924973"/>
          </a:xfrm>
          <a:prstGeom prst="rect">
            <a:avLst/>
          </a:prstGeom>
        </p:spPr>
        <p:txBody>
          <a:bodyPr wrap="square" lIns="0" tIns="0" rIns="0" bIns="0" rtlCol="0" anchor="t">
            <a:spAutoFit/>
          </a:bodyPr>
          <a:lstStyle/>
          <a:p>
            <a:pPr marL="694055" lvl="1" indent="-457200">
              <a:buFont typeface="+mj-lt"/>
              <a:buAutoNum type="arabicPeriod"/>
            </a:pPr>
            <a:r>
              <a:rPr lang="de-de" sz="3000" dirty="0">
                <a:solidFill>
                  <a:srgbClr val="FFFFFF"/>
                </a:solidFill>
                <a:latin typeface="Arial"/>
                <a:cs typeface="Arial"/>
              </a:rPr>
              <a:t>Wie können wir die Risiken, die von KI-gestützten Bedrohungsakteuren ausgehen, kontinuierlich und angemessen bewerten? ​</a:t>
            </a:r>
            <a:br>
              <a:rPr lang="de-de" sz="3000" dirty="0">
                <a:latin typeface="Arial"/>
                <a:cs typeface="Arial"/>
              </a:rPr>
            </a:br>
            <a:endParaRPr lang="de-de" sz="3000" dirty="0">
              <a:latin typeface="Arial"/>
              <a:cs typeface="Arial"/>
            </a:endParaRPr>
          </a:p>
          <a:p>
            <a:pPr marL="694055" lvl="1" indent="-457200">
              <a:buFont typeface="+mj-lt"/>
              <a:buAutoNum type="arabicPeriod"/>
            </a:pPr>
            <a:r>
              <a:rPr lang="de-de" sz="3000" dirty="0">
                <a:solidFill>
                  <a:srgbClr val="FFFFFF"/>
                </a:solidFill>
                <a:latin typeface="Arial"/>
                <a:cs typeface="Arial"/>
              </a:rPr>
              <a:t>Haben wir die generative KI im Rahmen unserer Data-Governance-Richtlinien berücksichtigt? ​</a:t>
            </a:r>
            <a:br>
              <a:rPr lang="de-de" sz="3000" dirty="0">
                <a:latin typeface="Arial"/>
                <a:cs typeface="Arial"/>
              </a:rPr>
            </a:br>
            <a:endParaRPr lang="de-de" sz="3000" dirty="0">
              <a:latin typeface="Arial"/>
              <a:cs typeface="Arial"/>
            </a:endParaRPr>
          </a:p>
          <a:p>
            <a:pPr marL="694055" lvl="1" indent="-457200">
              <a:buFont typeface="+mj-lt"/>
              <a:buAutoNum type="arabicPeriod"/>
            </a:pPr>
            <a:r>
              <a:rPr lang="de-de" sz="3000" dirty="0">
                <a:solidFill>
                  <a:srgbClr val="FFFFFF"/>
                </a:solidFill>
                <a:latin typeface="Arial"/>
                <a:cs typeface="Arial"/>
              </a:rPr>
              <a:t>Wie können wir effektive Schulungen und Weiterbildung unserer Mitarbeitenden im Bereich </a:t>
            </a:r>
            <a:br>
              <a:rPr lang="de-de" sz="3000" dirty="0">
                <a:solidFill>
                  <a:srgbClr val="FFFFFF"/>
                </a:solidFill>
                <a:latin typeface="Arial"/>
                <a:cs typeface="Arial"/>
              </a:rPr>
            </a:br>
            <a:r>
              <a:rPr lang="de-de" sz="3000" dirty="0">
                <a:solidFill>
                  <a:srgbClr val="FFFFFF"/>
                </a:solidFill>
                <a:latin typeface="Arial"/>
                <a:cs typeface="Arial"/>
              </a:rPr>
              <a:t>KI in unsere Cybersicherheitsrichtlinien und Best Practices einbeziehen?</a:t>
            </a:r>
            <a:br>
              <a:rPr lang="de-de" sz="3000" dirty="0">
                <a:latin typeface="Arial"/>
                <a:cs typeface="Arial"/>
              </a:rPr>
            </a:br>
            <a:endParaRPr lang="de-de" sz="3000" dirty="0">
              <a:latin typeface="Arial"/>
              <a:cs typeface="Arial"/>
            </a:endParaRPr>
          </a:p>
          <a:p>
            <a:pPr marL="694055" lvl="1" indent="-457200">
              <a:buFont typeface="+mj-lt"/>
              <a:buAutoNum type="arabicPeriod"/>
            </a:pPr>
            <a:r>
              <a:rPr lang="de-de" sz="3000" dirty="0">
                <a:solidFill>
                  <a:srgbClr val="FFFFFF"/>
                </a:solidFill>
                <a:latin typeface="Arial"/>
                <a:cs typeface="Arial"/>
              </a:rPr>
              <a:t>Wo können wir KI einsetzen, um unsere Cyberabwehr zu verbessern, ohne auf menschliches Eingreifen und menschliches Fachwissen zu verzichten?</a:t>
            </a:r>
          </a:p>
        </p:txBody>
      </p:sp>
      <p:sp>
        <p:nvSpPr>
          <p:cNvPr id="11" name="TextBox 20">
            <a:extLst>
              <a:ext uri="{FF2B5EF4-FFF2-40B4-BE49-F238E27FC236}">
                <a16:creationId xmlns:a16="http://schemas.microsoft.com/office/drawing/2014/main" id="{DD29FC4A-9AE1-C058-5091-FB9B74FB2322}"/>
              </a:ext>
            </a:extLst>
          </p:cNvPr>
          <p:cNvSpPr txBox="1"/>
          <p:nvPr/>
        </p:nvSpPr>
        <p:spPr>
          <a:xfrm>
            <a:off x="1028700" y="1085850"/>
            <a:ext cx="5794131" cy="701410"/>
          </a:xfrm>
          <a:prstGeom prst="rect">
            <a:avLst/>
          </a:prstGeom>
        </p:spPr>
        <p:txBody>
          <a:bodyPr wrap="square" lIns="0" tIns="0" rIns="0" bIns="0" rtlCol="0" anchor="t">
            <a:spAutoFit/>
          </a:bodyPr>
          <a:lstStyle/>
          <a:p>
            <a:pPr>
              <a:lnSpc>
                <a:spcPts val="6160"/>
              </a:lnSpc>
              <a:spcBef>
                <a:spcPct val="0"/>
              </a:spcBef>
            </a:pPr>
            <a:r>
              <a:rPr lang="de-de" sz="3600" b="1" dirty="0">
                <a:solidFill>
                  <a:srgbClr val="FFFFFF"/>
                </a:solidFill>
                <a:latin typeface="Arial"/>
                <a:ea typeface="Arial"/>
                <a:cs typeface="Arial"/>
              </a:rPr>
              <a:t>Diskussionsleitfaden</a:t>
            </a:r>
          </a:p>
        </p:txBody>
      </p:sp>
      <p:sp>
        <p:nvSpPr>
          <p:cNvPr id="7" name="TextBox 6">
            <a:extLst>
              <a:ext uri="{FF2B5EF4-FFF2-40B4-BE49-F238E27FC236}">
                <a16:creationId xmlns:a16="http://schemas.microsoft.com/office/drawing/2014/main" id="{2E57FF18-369B-BC8A-4A87-13F6517825D2}"/>
              </a:ext>
            </a:extLst>
          </p:cNvPr>
          <p:cNvSpPr txBox="1"/>
          <p:nvPr/>
        </p:nvSpPr>
        <p:spPr>
          <a:xfrm>
            <a:off x="1022676" y="2154898"/>
            <a:ext cx="5794130" cy="1969770"/>
          </a:xfrm>
          <a:prstGeom prst="rect">
            <a:avLst/>
          </a:prstGeom>
        </p:spPr>
        <p:txBody>
          <a:bodyPr wrap="square" lIns="0" tIns="0" rIns="0" bIns="0" rtlCol="0" anchor="t">
            <a:spAutoFit/>
          </a:bodyPr>
          <a:lstStyle/>
          <a:p>
            <a:r>
              <a:rPr lang="de-DE" sz="3200" dirty="0">
                <a:solidFill>
                  <a:srgbClr val="FFFFFF"/>
                </a:solidFill>
                <a:latin typeface="Arial"/>
                <a:ea typeface="Arial"/>
                <a:cs typeface="Arial"/>
              </a:rPr>
              <a:t>F</a:t>
            </a:r>
            <a:r>
              <a:rPr lang="de-de" sz="3200" dirty="0">
                <a:solidFill>
                  <a:srgbClr val="FFFFFF"/>
                </a:solidFill>
                <a:latin typeface="Arial"/>
                <a:ea typeface="Arial"/>
                <a:cs typeface="Arial"/>
              </a:rPr>
              <a:t>ragen zur Bewertung der Auswirkungen von</a:t>
            </a:r>
            <a:br>
              <a:rPr lang="de-de" sz="3200" dirty="0">
                <a:solidFill>
                  <a:srgbClr val="FFFFFF"/>
                </a:solidFill>
                <a:latin typeface="Arial"/>
                <a:ea typeface="Arial"/>
                <a:cs typeface="Arial"/>
              </a:rPr>
            </a:br>
            <a:r>
              <a:rPr lang="de-de" sz="3200" dirty="0">
                <a:solidFill>
                  <a:srgbClr val="FFFFFF"/>
                </a:solidFill>
                <a:latin typeface="Arial"/>
                <a:ea typeface="Arial"/>
                <a:cs typeface="Arial"/>
              </a:rPr>
              <a:t>generativer KI auf Ihre Cybersicherheitsstrategie</a:t>
            </a:r>
          </a:p>
        </p:txBody>
      </p:sp>
    </p:spTree>
    <p:extLst>
      <p:ext uri="{BB962C8B-B14F-4D97-AF65-F5344CB8AC3E}">
        <p14:creationId xmlns:p14="http://schemas.microsoft.com/office/powerpoint/2010/main" val="1894050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B4E0D-231C-6BDE-7AC8-B6E47371649F}"/>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99EA4978-22AF-D48C-D6AA-EE0CDE5D021D}"/>
              </a:ext>
            </a:extLst>
          </p:cNvPr>
          <p:cNvPicPr>
            <a:picLocks noChangeAspect="1"/>
          </p:cNvPicPr>
          <p:nvPr/>
        </p:nvPicPr>
        <p:blipFill>
          <a:blip r:embed="rId3">
            <a:extLst>
              <a:ext uri="{28A0092B-C50C-407E-A947-70E740481C1C}">
                <a14:useLocalDpi xmlns:a14="http://schemas.microsoft.com/office/drawing/2010/main" val="0"/>
              </a:ext>
            </a:extLst>
          </a:blip>
          <a:srcRect l="37531" r="31076"/>
          <a:stretch/>
        </p:blipFill>
        <p:spPr>
          <a:xfrm>
            <a:off x="0" y="0"/>
            <a:ext cx="5755341" cy="10312930"/>
          </a:xfrm>
          <a:prstGeom prst="rect">
            <a:avLst/>
          </a:prstGeom>
        </p:spPr>
      </p:pic>
      <p:sp>
        <p:nvSpPr>
          <p:cNvPr id="3" name="Text Placeholder 2">
            <a:extLst>
              <a:ext uri="{FF2B5EF4-FFF2-40B4-BE49-F238E27FC236}">
                <a16:creationId xmlns:a16="http://schemas.microsoft.com/office/drawing/2014/main" id="{63AB2A81-EB2E-94FA-B382-8553AB501FFE}"/>
              </a:ext>
            </a:extLst>
          </p:cNvPr>
          <p:cNvSpPr>
            <a:spLocks noGrp="1"/>
          </p:cNvSpPr>
          <p:nvPr>
            <p:ph type="body" sz="quarter" idx="4294967295"/>
          </p:nvPr>
        </p:nvSpPr>
        <p:spPr>
          <a:xfrm>
            <a:off x="6813334" y="1645929"/>
            <a:ext cx="10640247" cy="6995142"/>
          </a:xfrm>
          <a:prstGeom prst="rect">
            <a:avLst/>
          </a:prstGeom>
        </p:spPr>
        <p:txBody>
          <a:bodyPr anchor="ctr">
            <a:noAutofit/>
          </a:bodyPr>
          <a:lstStyle/>
          <a:p>
            <a:pPr marL="0" indent="0">
              <a:buNone/>
            </a:pPr>
            <a:r>
              <a:rPr lang="de-de" sz="2800" b="0" i="0" u="none" strike="noStrike" dirty="0">
                <a:solidFill>
                  <a:srgbClr val="000000"/>
                </a:solidFill>
                <a:effectLst/>
                <a:latin typeface="Arial" panose="020B0604020202020204" pitchFamily="34" charset="0"/>
                <a:cs typeface="Arial" panose="020B0604020202020204" pitchFamily="34" charset="0"/>
              </a:rPr>
              <a:t>Dieser Report basiert auf zwei Umfragen, </a:t>
            </a:r>
            <a:br>
              <a:rPr lang="de-DE" sz="2800" b="0" i="0" u="none" strike="noStrike" dirty="0">
                <a:solidFill>
                  <a:srgbClr val="000000"/>
                </a:solidFill>
                <a:effectLst/>
                <a:latin typeface="Arial" panose="020B0604020202020204" pitchFamily="34" charset="0"/>
                <a:cs typeface="Arial" panose="020B0604020202020204" pitchFamily="34" charset="0"/>
              </a:rPr>
            </a:br>
            <a:r>
              <a:rPr lang="de-de" sz="2800" b="0" i="0" u="none" strike="noStrike" dirty="0">
                <a:solidFill>
                  <a:srgbClr val="000000"/>
                </a:solidFill>
                <a:effectLst/>
                <a:latin typeface="Arial" panose="020B0604020202020204" pitchFamily="34" charset="0"/>
                <a:cs typeface="Arial" panose="020B0604020202020204" pitchFamily="34" charset="0"/>
              </a:rPr>
              <a:t>die von Ivanti durchgeführt wurden: </a:t>
            </a:r>
            <a:br>
              <a:rPr lang="de-de" sz="2800" b="0" i="0" u="none" strike="noStrike" dirty="0">
                <a:solidFill>
                  <a:srgbClr val="000000"/>
                </a:solidFill>
                <a:effectLst/>
                <a:latin typeface="Arial" panose="020B0604020202020204" pitchFamily="34" charset="0"/>
                <a:cs typeface="Arial" panose="020B0604020202020204" pitchFamily="34" charset="0"/>
              </a:rPr>
            </a:br>
            <a:r>
              <a:rPr lang="de-de" sz="2800" b="0" i="0" u="sng" strike="noStrike" dirty="0">
                <a:solidFill>
                  <a:srgbClr val="4E0389"/>
                </a:solidFill>
                <a:effectLst/>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Report zum Stand der Cybersicherheit: Wendepunkt</a:t>
            </a:r>
            <a:r>
              <a:rPr lang="de-de" sz="2800" b="0" i="0" u="none" strike="noStrike" dirty="0">
                <a:solidFill>
                  <a:srgbClr val="4E0389"/>
                </a:solidFill>
                <a:effectLst/>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 </a:t>
            </a:r>
            <a:r>
              <a:rPr lang="de-de" sz="2800" b="0" i="0" u="none" strike="noStrike" dirty="0">
                <a:solidFill>
                  <a:srgbClr val="000000"/>
                </a:solidFill>
                <a:effectLst/>
                <a:latin typeface="Arial" panose="020B0604020202020204" pitchFamily="34" charset="0"/>
                <a:cs typeface="Arial" panose="020B0604020202020204" pitchFamily="34" charset="0"/>
              </a:rPr>
              <a:t>und</a:t>
            </a:r>
            <a:r>
              <a:rPr lang="de-de" sz="2800" b="0" i="0" strike="noStrike" dirty="0">
                <a:effectLst/>
                <a:latin typeface="Arial" panose="020B0604020202020204" pitchFamily="34" charset="0"/>
                <a:cs typeface="Arial" panose="020B0604020202020204" pitchFamily="34" charset="0"/>
              </a:rPr>
              <a:t> </a:t>
            </a:r>
            <a:r>
              <a:rPr lang="de-de" sz="2800" b="0" i="0" u="sng" strike="noStrike" dirty="0">
                <a:solidFill>
                  <a:srgbClr val="4E0389"/>
                </a:solidFill>
                <a:effectLst/>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Report zur digitalen Mitarbeitererfahrung 2024: Handlungsaufforderung eines CIO</a:t>
            </a:r>
            <a:r>
              <a:rPr lang="de-de" sz="2800" b="0" i="0" u="none" strike="noStrike" dirty="0">
                <a:solidFill>
                  <a:srgbClr val="000000"/>
                </a:solidFill>
                <a:effectLst/>
                <a:latin typeface="Arial" panose="020B0604020202020204" pitchFamily="34" charset="0"/>
                <a:cs typeface="Arial" panose="020B0604020202020204" pitchFamily="34" charset="0"/>
              </a:rPr>
              <a:t>. Insgesamt wurden im Rahmen dieser beiden Studien über 14.500 Führungskräfte, IT-Experten, Sicherheitsexperten und Büroangestellte befragt. </a:t>
            </a:r>
            <a:br>
              <a:rPr lang="de-de" sz="2800" b="0" i="0" u="none" strike="noStrike" dirty="0">
                <a:solidFill>
                  <a:srgbClr val="000000"/>
                </a:solidFill>
                <a:effectLst/>
                <a:latin typeface="Arial" panose="020B0604020202020204" pitchFamily="34" charset="0"/>
                <a:cs typeface="Arial" panose="020B0604020202020204" pitchFamily="34" charset="0"/>
              </a:rPr>
            </a:br>
            <a:br>
              <a:rPr lang="de-de" sz="2800" b="0" i="0" u="none" strike="noStrike" dirty="0">
                <a:solidFill>
                  <a:srgbClr val="000000"/>
                </a:solidFill>
                <a:effectLst/>
                <a:latin typeface="Arial" panose="020B0604020202020204" pitchFamily="34" charset="0"/>
                <a:cs typeface="Arial" panose="020B0604020202020204" pitchFamily="34" charset="0"/>
              </a:rPr>
            </a:br>
            <a:r>
              <a:rPr lang="de-de" sz="2800" b="0" dirty="0">
                <a:latin typeface="Arial" panose="020B0604020202020204" pitchFamily="34" charset="0"/>
                <a:cs typeface="Arial" panose="020B0604020202020204" pitchFamily="34" charset="0"/>
              </a:rPr>
              <a:t>Diese Studien wurden von </a:t>
            </a:r>
            <a:r>
              <a:rPr lang="de-de" sz="2800" b="0" dirty="0" err="1">
                <a:latin typeface="Arial" panose="020B0604020202020204" pitchFamily="34" charset="0"/>
                <a:cs typeface="Arial" panose="020B0604020202020204" pitchFamily="34" charset="0"/>
              </a:rPr>
              <a:t>Ravn</a:t>
            </a:r>
            <a:r>
              <a:rPr lang="de-de" sz="2800" b="0" dirty="0">
                <a:latin typeface="Arial" panose="020B0604020202020204" pitchFamily="34" charset="0"/>
                <a:cs typeface="Arial" panose="020B0604020202020204" pitchFamily="34" charset="0"/>
              </a:rPr>
              <a:t> Research durchgeführt, und die Teilnehmer wurden von MSI </a:t>
            </a:r>
            <a:r>
              <a:rPr lang="de-de" sz="2800" b="0" dirty="0" err="1">
                <a:latin typeface="Arial" panose="020B0604020202020204" pitchFamily="34" charset="0"/>
                <a:cs typeface="Arial" panose="020B0604020202020204" pitchFamily="34" charset="0"/>
              </a:rPr>
              <a:t>Advanced</a:t>
            </a:r>
            <a:r>
              <a:rPr lang="de-de" sz="2800" b="0" dirty="0">
                <a:latin typeface="Arial" panose="020B0604020202020204" pitchFamily="34" charset="0"/>
                <a:cs typeface="Arial" panose="020B0604020202020204" pitchFamily="34" charset="0"/>
              </a:rPr>
              <a:t> Customer </a:t>
            </a:r>
            <a:r>
              <a:rPr lang="de-de" sz="2800" b="0" dirty="0" err="1">
                <a:latin typeface="Arial" panose="020B0604020202020204" pitchFamily="34" charset="0"/>
                <a:cs typeface="Arial" panose="020B0604020202020204" pitchFamily="34" charset="0"/>
              </a:rPr>
              <a:t>Insights</a:t>
            </a:r>
            <a:r>
              <a:rPr lang="de-de" sz="2800" b="0" dirty="0">
                <a:latin typeface="Arial" panose="020B0604020202020204" pitchFamily="34" charset="0"/>
                <a:cs typeface="Arial" panose="020B0604020202020204" pitchFamily="34" charset="0"/>
              </a:rPr>
              <a:t> ausgewählt. Die Umfrageergebnisse sind nicht gewichtet. Weitere länderspezifische Daten sind auf Anfrage erhältlich.</a:t>
            </a:r>
            <a:br>
              <a:rPr lang="de-de" sz="2800" b="0" dirty="0">
                <a:latin typeface="Arial" panose="020B0604020202020204" pitchFamily="34" charset="0"/>
                <a:cs typeface="Arial" panose="020B0604020202020204" pitchFamily="34" charset="0"/>
              </a:rPr>
            </a:br>
            <a:endParaRPr lang="de-de" sz="2800" b="0" dirty="0">
              <a:latin typeface="Arial" panose="020B0604020202020204" pitchFamily="34" charset="0"/>
              <a:cs typeface="Arial" panose="020B0604020202020204" pitchFamily="34" charset="0"/>
            </a:endParaRPr>
          </a:p>
          <a:p>
            <a:pPr marL="0" indent="0">
              <a:buNone/>
            </a:pPr>
            <a:r>
              <a:rPr lang="de-de" sz="2800" b="0" dirty="0">
                <a:latin typeface="Arial" panose="020B0604020202020204" pitchFamily="34" charset="0"/>
                <a:ea typeface="Arial"/>
                <a:cs typeface="Arial" panose="020B0604020202020204" pitchFamily="34" charset="0"/>
              </a:rPr>
              <a:t>Weitere Ivanti-Forschungsergebnisse zur IT, Sicherheit und zur Zukunft der Arbeit finden Sie unter </a:t>
            </a:r>
            <a:br>
              <a:rPr lang="de-de" sz="2800" b="0" dirty="0">
                <a:latin typeface="Arial" panose="020B0604020202020204" pitchFamily="34" charset="0"/>
                <a:ea typeface="Arial"/>
                <a:cs typeface="Arial" panose="020B0604020202020204" pitchFamily="34" charset="0"/>
              </a:rPr>
            </a:br>
            <a:r>
              <a:rPr lang="de-de" sz="2800" b="0" dirty="0">
                <a:solidFill>
                  <a:srgbClr val="4E0389"/>
                </a:solidFill>
                <a:latin typeface="Arial" panose="020B0604020202020204" pitchFamily="34" charset="0"/>
                <a:ea typeface="Arial"/>
                <a:cs typeface="Arial" panose="020B0604020202020204" pitchFamily="34" charset="0"/>
                <a:hlinkClick r:id="rId6">
                  <a:extLst>
                    <a:ext uri="{A12FA001-AC4F-418D-AE19-62706E023703}">
                      <ahyp:hlinkClr xmlns:ahyp="http://schemas.microsoft.com/office/drawing/2018/hyperlinkcolor" val="tx"/>
                    </a:ext>
                  </a:extLst>
                </a:hlinkClick>
              </a:rPr>
              <a:t>ivanti.com</a:t>
            </a:r>
            <a:r>
              <a:rPr lang="de-DE" sz="2800" b="0" dirty="0">
                <a:solidFill>
                  <a:srgbClr val="4E0389"/>
                </a:solidFill>
                <a:latin typeface="Arial" panose="020B0604020202020204" pitchFamily="34" charset="0"/>
                <a:ea typeface="Arial"/>
                <a:cs typeface="Arial" panose="020B0604020202020204" pitchFamily="34" charset="0"/>
                <a:hlinkClick r:id="rId6">
                  <a:extLst>
                    <a:ext uri="{A12FA001-AC4F-418D-AE19-62706E023703}">
                      <ahyp:hlinkClr xmlns:ahyp="http://schemas.microsoft.com/office/drawing/2018/hyperlinkcolor" val="tx"/>
                    </a:ext>
                  </a:extLst>
                </a:hlinkClick>
              </a:rPr>
              <a:t>/de</a:t>
            </a:r>
            <a:r>
              <a:rPr lang="de-de" sz="2800" b="0" dirty="0">
                <a:solidFill>
                  <a:srgbClr val="4E0389"/>
                </a:solidFill>
                <a:latin typeface="Arial" panose="020B0604020202020204" pitchFamily="34" charset="0"/>
                <a:ea typeface="Arial"/>
                <a:cs typeface="Arial" panose="020B0604020202020204" pitchFamily="34" charset="0"/>
                <a:hlinkClick r:id="rId6">
                  <a:extLst>
                    <a:ext uri="{A12FA001-AC4F-418D-AE19-62706E023703}">
                      <ahyp:hlinkClr xmlns:ahyp="http://schemas.microsoft.com/office/drawing/2018/hyperlinkcolor" val="tx"/>
                    </a:ext>
                  </a:extLst>
                </a:hlinkClick>
              </a:rPr>
              <a:t>/research</a:t>
            </a:r>
            <a:r>
              <a:rPr lang="de-de" sz="2800" b="0" dirty="0">
                <a:latin typeface="Arial" panose="020B0604020202020204" pitchFamily="34" charset="0"/>
                <a:ea typeface="Arial"/>
                <a:cs typeface="Arial" panose="020B0604020202020204" pitchFamily="34" charset="0"/>
              </a:rPr>
              <a:t>.</a:t>
            </a:r>
          </a:p>
        </p:txBody>
      </p:sp>
      <p:sp>
        <p:nvSpPr>
          <p:cNvPr id="6" name="TextBox 5">
            <a:extLst>
              <a:ext uri="{FF2B5EF4-FFF2-40B4-BE49-F238E27FC236}">
                <a16:creationId xmlns:a16="http://schemas.microsoft.com/office/drawing/2014/main" id="{B66D8FE0-5CC5-0DB5-BFC0-456CA1F09DFC}"/>
              </a:ext>
            </a:extLst>
          </p:cNvPr>
          <p:cNvSpPr txBox="1"/>
          <p:nvPr/>
        </p:nvSpPr>
        <p:spPr>
          <a:xfrm>
            <a:off x="8200042" y="9514367"/>
            <a:ext cx="9309984" cy="323165"/>
          </a:xfrm>
          <a:prstGeom prst="rect">
            <a:avLst/>
          </a:prstGeom>
          <a:noFill/>
        </p:spPr>
        <p:txBody>
          <a:bodyPr wrap="square" lIns="137160" tIns="68580" rIns="137160" bIns="68580" rtlCol="0" anchor="b">
            <a:spAutoFit/>
          </a:bodyPr>
          <a:lstStyle/>
          <a:p>
            <a:pPr algn="r"/>
            <a:r>
              <a:rPr lang="de-de" sz="1200" i="1">
                <a:solidFill>
                  <a:schemeClr val="tx1">
                    <a:lumMod val="75000"/>
                    <a:lumOff val="25000"/>
                  </a:schemeClr>
                </a:solidFill>
                <a:latin typeface="Inter Italic"/>
                <a:cs typeface="Arial"/>
              </a:rPr>
              <a:t>Copyright © 2024, Ivanti. Alle Rechte vorbehalten. Sicherung der digitalen Mitarbeitererfahrung 2024 09/24 DH</a:t>
            </a:r>
          </a:p>
        </p:txBody>
      </p:sp>
      <p:sp>
        <p:nvSpPr>
          <p:cNvPr id="2" name="Text Placeholder 1">
            <a:extLst>
              <a:ext uri="{FF2B5EF4-FFF2-40B4-BE49-F238E27FC236}">
                <a16:creationId xmlns:a16="http://schemas.microsoft.com/office/drawing/2014/main" id="{90149043-CECF-3CA3-8F81-BE78D52CD8C0}"/>
              </a:ext>
            </a:extLst>
          </p:cNvPr>
          <p:cNvSpPr>
            <a:spLocks noGrp="1"/>
          </p:cNvSpPr>
          <p:nvPr>
            <p:ph type="body" sz="quarter" idx="4294967295"/>
          </p:nvPr>
        </p:nvSpPr>
        <p:spPr>
          <a:xfrm>
            <a:off x="834419" y="3989903"/>
            <a:ext cx="4508546" cy="1464434"/>
          </a:xfrm>
          <a:prstGeom prst="rect">
            <a:avLst/>
          </a:prstGeom>
        </p:spPr>
        <p:txBody>
          <a:bodyPr anchor="ctr">
            <a:noAutofit/>
          </a:bodyPr>
          <a:lstStyle/>
          <a:p>
            <a:pPr marL="0" indent="0">
              <a:buNone/>
            </a:pPr>
            <a:r>
              <a:rPr lang="de-de" sz="6000">
                <a:solidFill>
                  <a:schemeClr val="bg1"/>
                </a:solidFill>
                <a:latin typeface="Arial" panose="020B0604020202020204" pitchFamily="34" charset="0"/>
                <a:ea typeface="Arial"/>
                <a:cs typeface="Arial" panose="020B0604020202020204" pitchFamily="34" charset="0"/>
              </a:rPr>
              <a:t>Über die Studie</a:t>
            </a:r>
          </a:p>
        </p:txBody>
      </p:sp>
    </p:spTree>
    <p:extLst>
      <p:ext uri="{BB962C8B-B14F-4D97-AF65-F5344CB8AC3E}">
        <p14:creationId xmlns:p14="http://schemas.microsoft.com/office/powerpoint/2010/main" val="840785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ec12fc0442a7451bb3784213255a0053 xmlns="5fdd1cf4-3cc0-4432-a7a2-7109790f3d31">
      <Terms xmlns="http://schemas.microsoft.com/office/infopath/2007/PartnerControls"/>
    </ec12fc0442a7451bb3784213255a0053>
    <Choice xmlns="5fdd1cf4-3cc0-4432-a7a2-7109790f3d31" xsi:nil="true"/>
    <ImageType xmlns="5fdd1cf4-3cc0-4432-a7a2-7109790f3d31" xsi:nil="true"/>
    <Hyperlink xmlns="5fdd1cf4-3cc0-4432-a7a2-7109790f3d31">
      <Url xsi:nil="true"/>
      <Description xsi:nil="true"/>
    </Hyperlink>
    <VideoTags2 xmlns="5fdd1cf4-3cc0-4432-a7a2-7109790f3d31" xsi:nil="true"/>
    <lcf76f155ced4ddcb4097134ff3c332f xmlns="5fdd1cf4-3cc0-4432-a7a2-7109790f3d31">
      <Terms xmlns="http://schemas.microsoft.com/office/infopath/2007/PartnerControls"/>
    </lcf76f155ced4ddcb4097134ff3c332f>
    <Round_x002d_01 xmlns="5fdd1cf4-3cc0-4432-a7a2-7109790f3d31">false</Round_x002d_01>
    <Thumbnail xmlns="5fdd1cf4-3cc0-4432-a7a2-7109790f3d31" xsi:nil="true"/>
    <TaxCatchAll xmlns="da53939c-dcd9-44dd-ac85-d0bd4e15d91e" xsi:nil="true"/>
    <SharedWithUsers xmlns="da53939c-dcd9-44dd-ac85-d0bd4e15d91e">
      <UserInfo>
        <DisplayName>Paige Breaux</DisplayName>
        <AccountId>11248</AccountId>
        <AccountType/>
      </UserInfo>
      <UserInfo>
        <DisplayName>Rachel Haberman</DisplayName>
        <AccountId>5751</AccountId>
        <AccountType/>
      </UserInfo>
      <UserInfo>
        <DisplayName>Hannah Saenz</DisplayName>
        <AccountId>11348</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6A529CB4A62A742AE048CABF7079222" ma:contentTypeVersion="29" ma:contentTypeDescription="Create a new document." ma:contentTypeScope="" ma:versionID="bea759b22810742c6e608d460e70f72a">
  <xsd:schema xmlns:xsd="http://www.w3.org/2001/XMLSchema" xmlns:xs="http://www.w3.org/2001/XMLSchema" xmlns:p="http://schemas.microsoft.com/office/2006/metadata/properties" xmlns:ns2="5fdd1cf4-3cc0-4432-a7a2-7109790f3d31" xmlns:ns3="da53939c-dcd9-44dd-ac85-d0bd4e15d91e" targetNamespace="http://schemas.microsoft.com/office/2006/metadata/properties" ma:root="true" ma:fieldsID="d23d51fd32b8d95dec40b7cb004a5fd0" ns2:_="" ns3:_="">
    <xsd:import namespace="5fdd1cf4-3cc0-4432-a7a2-7109790f3d31"/>
    <xsd:import namespace="da53939c-dcd9-44dd-ac85-d0bd4e15d91e"/>
    <xsd:element name="properties">
      <xsd:complexType>
        <xsd:sequence>
          <xsd:element name="documentManagement">
            <xsd:complexType>
              <xsd:all>
                <xsd:element ref="ns2:VideoTags2" minOccurs="0"/>
                <xsd:element ref="ns2:Choice" minOccurs="0"/>
                <xsd:element ref="ns2:Hyperlink" minOccurs="0"/>
                <xsd:element ref="ns2:ImageType" minOccurs="0"/>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ec12fc0442a7451bb3784213255a0053" minOccurs="0"/>
                <xsd:element ref="ns2:MediaServiceObjectDetectorVersions" minOccurs="0"/>
                <xsd:element ref="ns2:Round_x002d_01" minOccurs="0"/>
                <xsd:element ref="ns2:MediaServiceSearchProperties" minOccurs="0"/>
                <xsd:element ref="ns2:Thumbnai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dd1cf4-3cc0-4432-a7a2-7109790f3d31" elementFormDefault="qualified">
    <xsd:import namespace="http://schemas.microsoft.com/office/2006/documentManagement/types"/>
    <xsd:import namespace="http://schemas.microsoft.com/office/infopath/2007/PartnerControls"/>
    <xsd:element name="VideoTags2" ma:index="2" nillable="true" ma:displayName="Video Tags" ma:format="Dropdown" ma:internalName="VideoTags2" ma:readOnly="false">
      <xsd:simpleType>
        <xsd:union memberTypes="dms:Text">
          <xsd:simpleType>
            <xsd:restriction base="dms:Choice">
              <xsd:enumeration value="High Level Marketing"/>
              <xsd:enumeration value="Product Overview"/>
              <xsd:enumeration value="Product Webinar"/>
              <xsd:enumeration value="Product Demo"/>
              <xsd:enumeration value="Customer Case Study"/>
              <xsd:enumeration value="Solutions"/>
              <xsd:enumeration value="Social Media"/>
              <xsd:enumeration value="B-Roll"/>
              <xsd:enumeration value="Employee"/>
            </xsd:restriction>
          </xsd:simpleType>
        </xsd:union>
      </xsd:simpleType>
    </xsd:element>
    <xsd:element name="Choice" ma:index="4" nillable="true" ma:displayName="Choice" ma:format="Dropdown" ma:internalName="Choice" ma:readOnly="false">
      <xsd:simpleType>
        <xsd:restriction base="dms:Choice">
          <xsd:enumeration value="Choice 1"/>
          <xsd:enumeration value="Choice 2"/>
          <xsd:enumeration value="Choice 3"/>
        </xsd:restriction>
      </xsd:simpleType>
    </xsd:element>
    <xsd:element name="Hyperlink" ma:index="5" nillable="true" ma:displayName="Hyperlink" ma:format="Hyperlink" ma:internalName="Hyper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ImageType" ma:index="7" nillable="true" ma:displayName="Image Type" ma:description="One word description on image type" ma:format="Dropdown" ma:hidden="true" ma:internalName="ImageType" ma:readOnly="false">
      <xsd:simpleType>
        <xsd:union memberTypes="dms:Text">
          <xsd:simpleType>
            <xsd:restriction base="dms:Choice">
              <xsd:enumeration value="Abstract"/>
              <xsd:enumeration value="People"/>
              <xsd:enumeration value="Landscape"/>
              <xsd:enumeration value="City Scape"/>
              <xsd:enumeration value="Device"/>
              <xsd:enumeration value="Hardware"/>
              <xsd:enumeration value="People / Device"/>
              <xsd:enumeration value="Environment"/>
              <xsd:enumeration value="Banner"/>
              <xsd:enumeration value="Illustration"/>
              <xsd:enumeration value="Supply Chain"/>
              <xsd:enumeration value="Picked"/>
            </xsd:restriction>
          </xsd:simpleType>
        </xsd:union>
      </xsd:simple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description="" ma:hidden="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hidden="true" ma:internalName="MediaServiceKeyPoints" ma:readOnly="true">
      <xsd:simpleType>
        <xsd:restriction base="dms:Note"/>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1" nillable="true" ma:displayName="Length (seconds)" ma:hidden="true"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b908e508-2fda-4ce2-b952-de9af3137cf6" ma:termSetId="09814cd3-568e-fe90-9814-8d621ff8fb84" ma:anchorId="fba54fb3-c3e1-fe81-a776-ca4b69148c4d" ma:open="true" ma:isKeyword="false">
      <xsd:complexType>
        <xsd:sequence>
          <xsd:element ref="pc:Terms" minOccurs="0" maxOccurs="1"/>
        </xsd:sequence>
      </xsd:complexType>
    </xsd:element>
    <xsd:element name="ec12fc0442a7451bb3784213255a0053" ma:index="28" nillable="true" ma:taxonomy="true" ma:internalName="ec12fc0442a7451bb3784213255a0053" ma:taxonomyFieldName="Metadata" ma:displayName="Metadata" ma:readOnly="false" ma:default="" ma:fieldId="{ec12fc04-42a7-451b-b378-4213255a0053}" ma:taxonomyMulti="true" ma:sspId="b908e508-2fda-4ce2-b952-de9af3137cf6" ma:termSetId="de0ca529-ebc5-483a-bc36-3f779659f540" ma:anchorId="ad9f7cd0-e3be-4f79-8a72-5a644443adaa" ma:open="false" ma:isKeyword="false">
      <xsd:complexType>
        <xsd:sequence>
          <xsd:element ref="pc:Terms" minOccurs="0" maxOccurs="1"/>
        </xsd:sequence>
      </xsd:complexType>
    </xsd:element>
    <xsd:element name="MediaServiceObjectDetectorVersions" ma:index="30" nillable="true" ma:displayName="MediaServiceObjectDetectorVersions" ma:description="" ma:hidden="true" ma:indexed="true" ma:internalName="MediaServiceObjectDetectorVersions" ma:readOnly="true">
      <xsd:simpleType>
        <xsd:restriction base="dms:Text"/>
      </xsd:simpleType>
    </xsd:element>
    <xsd:element name="Round_x002d_01" ma:index="31" nillable="true" ma:displayName="Round-01" ma:default="0" ma:format="Dropdown" ma:internalName="Round_x002d_01">
      <xsd:simpleType>
        <xsd:restriction base="dms:Boolean"/>
      </xsd:simpleType>
    </xsd:element>
    <xsd:element name="MediaServiceSearchProperties" ma:index="32" nillable="true" ma:displayName="MediaServiceSearchProperties" ma:hidden="true" ma:internalName="MediaServiceSearchProperties" ma:readOnly="true">
      <xsd:simpleType>
        <xsd:restriction base="dms:Note"/>
      </xsd:simpleType>
    </xsd:element>
    <xsd:element name="Thumbnail" ma:index="33" nillable="true" ma:displayName="Thumbnail" ma:format="Thumbnail" ma:internalName="Thumbnail">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a53939c-dcd9-44dd-ac85-d0bd4e15d91e"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element name="TaxCatchAll" ma:index="25" nillable="true" ma:displayName="Taxonomy Catch All Column" ma:hidden="true" ma:list="{83c747c0-d340-4bb6-9118-c27eb0231322}" ma:internalName="TaxCatchAll" ma:readOnly="false" ma:showField="CatchAllData" ma:web="da53939c-dcd9-44dd-ac85-d0bd4e15d9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4DF369-BF58-46F3-BFDF-E1E86AB983DC}">
  <ds:schemaRefs>
    <ds:schemaRef ds:uri="5fdd1cf4-3cc0-4432-a7a2-7109790f3d31"/>
    <ds:schemaRef ds:uri="da53939c-dcd9-44dd-ac85-d0bd4e15d91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21B9638-DC56-4357-94E1-9BA391ECD466}">
  <ds:schemaRefs>
    <ds:schemaRef ds:uri="http://schemas.microsoft.com/sharepoint/v3/contenttype/forms"/>
  </ds:schemaRefs>
</ds:datastoreItem>
</file>

<file path=customXml/itemProps3.xml><?xml version="1.0" encoding="utf-8"?>
<ds:datastoreItem xmlns:ds="http://schemas.openxmlformats.org/officeDocument/2006/customXml" ds:itemID="{62543A36-053A-41C2-8328-0168B3E9F669}">
  <ds:schemaRefs>
    <ds:schemaRef ds:uri="5fdd1cf4-3cc0-4432-a7a2-7109790f3d31"/>
    <ds:schemaRef ds:uri="da53939c-dcd9-44dd-ac85-d0bd4e15d91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82</TotalTime>
  <Words>434</Words>
  <Application>Microsoft Macintosh PowerPoint</Application>
  <PresentationFormat>Custom</PresentationFormat>
  <Paragraphs>36</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Inter</vt:lpstr>
      <vt:lpstr>Inter Italic</vt:lpstr>
      <vt:lpstr>Aptos</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Executive Summary - Everywhere Work Report 2024 - EN</dc:title>
  <dc:subject/>
  <dc:creator>Ilka List</dc:creator>
  <cp:keywords/>
  <dc:description/>
  <cp:lastModifiedBy>Devin Hanson</cp:lastModifiedBy>
  <cp:revision>22</cp:revision>
  <dcterms:created xsi:type="dcterms:W3CDTF">2006-08-16T00:00:00Z</dcterms:created>
  <dcterms:modified xsi:type="dcterms:W3CDTF">2024-11-18T20:38:02Z</dcterms:modified>
  <cp:category/>
  <dc:identifier>DAF-BCPGQIA</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0x010100C6A529CB4A62A742AE048CABF7079222</vt:lpwstr>
  </property>
  <property fmtid="{D5CDD505-2E9C-101B-9397-08002B2CF9AE}" pid="3" name="Metadata">
    <vt:lpwstr/>
  </property>
  <property fmtid="{D5CDD505-2E9C-101B-9397-08002B2CF9AE}" pid="4" name="MediaServiceImageTags">
    <vt:lpwstr/>
  </property>
</Properties>
</file>