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4"/>
  </p:notesMasterIdLst>
  <p:sldIdLst>
    <p:sldId id="256" r:id="rId5"/>
    <p:sldId id="2147478951" r:id="rId6"/>
    <p:sldId id="2147478938" r:id="rId7"/>
    <p:sldId id="2147478954" r:id="rId8"/>
    <p:sldId id="2147478955" r:id="rId9"/>
    <p:sldId id="2147478956" r:id="rId10"/>
    <p:sldId id="2147478957" r:id="rId11"/>
    <p:sldId id="2147478941" r:id="rId12"/>
    <p:sldId id="2147478934" r:id="rId13"/>
  </p:sldIdLst>
  <p:sldSz cx="18288000" cy="10287000"/>
  <p:notesSz cx="6858000" cy="9144000"/>
  <p:embeddedFontLst>
    <p:embeddedFont>
      <p:font typeface="Inter" panose="020B0502030000000004" pitchFamily="34" charset="0"/>
      <p:regular r:id="rId15"/>
      <p:bold r:id="rId16"/>
      <p:italic r:id="rId17"/>
      <p:boldItalic r:id="rId18"/>
    </p:embeddedFont>
    <p:embeddedFont>
      <p:font typeface="Inter Italic" panose="020B05020300000000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760" userDrawn="1">
          <p15:clr>
            <a:srgbClr val="A4A3A4"/>
          </p15:clr>
        </p15:guide>
        <p15:guide id="3" orient="horz" pos="32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D1A5014-A220-2A3C-A423-569137273C96}" name="Rachel Haberman" initials="" userId="S::Rachel.Haberman@ivanti.com::b9637989-e1d2-4578-b50b-e8246d3a296e" providerId="AD"/>
  <p188:author id="{8A9A9F2D-AFC0-9673-4CFD-40F1C825BCA6}" name="Rachel Haberman" initials="RH" userId="S::rachel.haberman@ivanti.com::b9637989-e1d2-4578-b50b-e8246d3a296e" providerId="AD"/>
  <p188:author id="{5E3D9B5D-32A8-C702-7B42-68F84607944D}" name="Devin Hanson" initials="DH" userId="S::devin.hanson@ivanti.com::58ccc2a3-3649-461e-8a55-57d52dbae2f6" providerId="AD"/>
  <p188:author id="{4FF61F7F-8BFD-A616-E8DC-517718F72168}" name="Paige Breaux" initials="PB" userId="S::paige.breaux@ivanti.com::a63b32b6-6732-400a-a2cf-b4842bf2a45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389"/>
    <a:srgbClr val="E92A3B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58857C-22D8-F9A1-83DA-7A4734CD751C}" v="1" dt="2024-11-11T20:34:04.570"/>
    <p1510:client id="{5EF21D23-4740-AE0D-6D10-FB13A7B8A80A}" v="12" dt="2024-11-11T17:33:05.540"/>
    <p1510:client id="{8D026420-F13B-4C02-1057-DEC7291E97D6}" v="9" dt="2024-11-12T15:40:06.413"/>
    <p1510:client id="{AD3C0067-65D3-9D48-F3D7-24911BB27772}" v="15" dt="2024-11-11T19:17:11.088"/>
    <p1510:client id="{B82C0FE2-256E-36D0-2A7E-8CF473D8722F}" v="7" dt="2024-11-12T16:00:41.125"/>
    <p1510:client id="{D69D3E02-EB7F-AC07-8499-60D4FCBDBB1F}" v="13" dt="2024-11-11T19:31:11.790"/>
    <p1510:client id="{F8272594-8DDA-FB0C-A4C2-60C9831D70F5}" v="109" dt="2024-11-11T17:43:25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54"/>
    <p:restoredTop sz="94660"/>
  </p:normalViewPr>
  <p:slideViewPr>
    <p:cSldViewPr snapToGrid="0">
      <p:cViewPr>
        <p:scale>
          <a:sx n="82" d="100"/>
          <a:sy n="82" d="100"/>
        </p:scale>
        <p:origin x="1664" y="1144"/>
      </p:cViewPr>
      <p:guideLst>
        <p:guide pos="5760"/>
        <p:guide orient="horz"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D3440-A990-B743-94FD-1272A487B74C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D702E-58EF-6646-AF43-A7D5FE7CE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5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D702E-58EF-6646-AF43-A7D5FE7CEE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98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007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12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48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215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29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329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D702E-58EF-6646-AF43-A7D5FE7CEE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242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538FFB-0A3C-9A16-73F1-0B3CFD26A5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2D522B-8DD0-956B-812D-AFE7C95C2E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09E2FA-CA14-6746-1038-1F451B7E09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481F5A-C42A-C8D7-495B-E086B4F27F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05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01F22D-DAE1-AA68-ABE8-F6B8D783CC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" r="1976"/>
          <a:stretch/>
        </p:blipFill>
        <p:spPr>
          <a:xfrm>
            <a:off x="-187569" y="-109849"/>
            <a:ext cx="18882451" cy="1105840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b="1" i="0">
                <a:latin typeface="Inter" panose="020B05020300000000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b="1" i="0">
                <a:latin typeface="Inter" panose="020B05020300000000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1" i="0">
                <a:latin typeface="Inter" panose="020B0502030000000004" pitchFamily="34" charset="0"/>
              </a:defRPr>
            </a:lvl1pPr>
            <a:lvl2pPr>
              <a:defRPr b="1" i="0">
                <a:latin typeface="Inter" panose="020B0502030000000004" pitchFamily="34" charset="0"/>
              </a:defRPr>
            </a:lvl2pPr>
            <a:lvl3pPr>
              <a:defRPr b="1" i="0">
                <a:latin typeface="Inter" panose="020B0502030000000004" pitchFamily="34" charset="0"/>
              </a:defRPr>
            </a:lvl3pPr>
            <a:lvl4pPr>
              <a:defRPr b="1" i="0">
                <a:latin typeface="Inter" panose="020B0502030000000004" pitchFamily="34" charset="0"/>
              </a:defRPr>
            </a:lvl4pPr>
            <a:lvl5pPr>
              <a:defRPr b="1" i="0">
                <a:latin typeface="Inter" panose="020B05020300000000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b="1" i="0">
                <a:latin typeface="Inter" panose="020B0502030000000004" pitchFamily="34" charset="0"/>
              </a:defRPr>
            </a:lvl1pPr>
            <a:lvl2pPr>
              <a:defRPr b="1" i="0">
                <a:latin typeface="Inter" panose="020B0502030000000004" pitchFamily="34" charset="0"/>
              </a:defRPr>
            </a:lvl2pPr>
            <a:lvl3pPr>
              <a:defRPr b="1" i="0">
                <a:latin typeface="Inter" panose="020B0502030000000004" pitchFamily="34" charset="0"/>
              </a:defRPr>
            </a:lvl3pPr>
            <a:lvl4pPr>
              <a:defRPr b="1" i="0">
                <a:latin typeface="Inter" panose="020B0502030000000004" pitchFamily="34" charset="0"/>
              </a:defRPr>
            </a:lvl4pPr>
            <a:lvl5pPr>
              <a:defRPr b="1" i="0">
                <a:latin typeface="Inter" panose="020B05020300000000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vanti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510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- tex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and blue background&#10;&#10;Description automatically generated">
            <a:extLst>
              <a:ext uri="{FF2B5EF4-FFF2-40B4-BE49-F238E27FC236}">
                <a16:creationId xmlns:a16="http://schemas.microsoft.com/office/drawing/2014/main" id="{E9DD9B4D-7F17-380A-8FD9-8B5A761F44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- tex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">
            <a:extLst>
              <a:ext uri="{FF2B5EF4-FFF2-40B4-BE49-F238E27FC236}">
                <a16:creationId xmlns:a16="http://schemas.microsoft.com/office/drawing/2014/main" id="{9BBEF499-5A6B-F38E-7930-AAC4A242C857}"/>
              </a:ext>
            </a:extLst>
          </p:cNvPr>
          <p:cNvSpPr/>
          <p:nvPr userDrawn="1"/>
        </p:nvSpPr>
        <p:spPr>
          <a:xfrm>
            <a:off x="0" y="0"/>
            <a:ext cx="18287999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 l="-37" r="-37"/>
            </a:stretch>
          </a:blipFill>
        </p:spPr>
        <p:txBody>
          <a:bodyPr/>
          <a:lstStyle/>
          <a:p>
            <a:endParaRPr lang="en-US" b="1">
              <a:latin typeface="Inter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91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i="0" cap="all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  <a:latin typeface="Inter" panose="020B05020300000000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="1" i="0">
                <a:latin typeface="Inter" panose="020B0502030000000004" pitchFamily="34" charset="0"/>
              </a:defRPr>
            </a:lvl1pPr>
            <a:lvl2pPr>
              <a:defRPr sz="2400" b="1" i="0">
                <a:latin typeface="Inter" panose="020B0502030000000004" pitchFamily="34" charset="0"/>
              </a:defRPr>
            </a:lvl2pPr>
            <a:lvl3pPr>
              <a:defRPr sz="2000" b="1" i="0">
                <a:latin typeface="Inter" panose="020B0502030000000004" pitchFamily="34" charset="0"/>
              </a:defRPr>
            </a:lvl3pPr>
            <a:lvl4pPr>
              <a:defRPr sz="1800" b="1" i="0">
                <a:latin typeface="Inter" panose="020B0502030000000004" pitchFamily="34" charset="0"/>
              </a:defRPr>
            </a:lvl4pPr>
            <a:lvl5pPr>
              <a:defRPr sz="1800" b="1" i="0">
                <a:latin typeface="Inter" panose="020B05020300000000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b="1" i="0">
                <a:latin typeface="Inter" panose="020B0502030000000004" pitchFamily="34" charset="0"/>
              </a:defRPr>
            </a:lvl1pPr>
            <a:lvl2pPr>
              <a:defRPr sz="2400" b="1" i="0">
                <a:latin typeface="Inter" panose="020B0502030000000004" pitchFamily="34" charset="0"/>
              </a:defRPr>
            </a:lvl2pPr>
            <a:lvl3pPr>
              <a:defRPr sz="2000" b="1" i="0">
                <a:latin typeface="Inter" panose="020B0502030000000004" pitchFamily="34" charset="0"/>
              </a:defRPr>
            </a:lvl3pPr>
            <a:lvl4pPr>
              <a:defRPr sz="1800" b="1" i="0">
                <a:latin typeface="Inter" panose="020B0502030000000004" pitchFamily="34" charset="0"/>
              </a:defRPr>
            </a:lvl4pPr>
            <a:lvl5pPr>
              <a:defRPr sz="1800" b="1" i="0">
                <a:latin typeface="Inter" panose="020B05020300000000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i="0">
                <a:latin typeface="Inter" panose="020B05020300000000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b="1" i="0">
                <a:latin typeface="Inter" panose="020B0502030000000004" pitchFamily="34" charset="0"/>
              </a:defRPr>
            </a:lvl1pPr>
            <a:lvl2pPr>
              <a:defRPr sz="2000" b="1" i="0">
                <a:latin typeface="Inter" panose="020B0502030000000004" pitchFamily="34" charset="0"/>
              </a:defRPr>
            </a:lvl2pPr>
            <a:lvl3pPr>
              <a:defRPr sz="1800" b="1" i="0">
                <a:latin typeface="Inter" panose="020B0502030000000004" pitchFamily="34" charset="0"/>
              </a:defRPr>
            </a:lvl3pPr>
            <a:lvl4pPr>
              <a:defRPr sz="1600" b="1" i="0">
                <a:latin typeface="Inter" panose="020B0502030000000004" pitchFamily="34" charset="0"/>
              </a:defRPr>
            </a:lvl4pPr>
            <a:lvl5pPr>
              <a:defRPr sz="1600" b="1" i="0">
                <a:latin typeface="Inter" panose="020B05020300000000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i="0">
                <a:latin typeface="Inter" panose="020B05020300000000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b="1" i="0">
                <a:latin typeface="Inter" panose="020B0502030000000004" pitchFamily="34" charset="0"/>
              </a:defRPr>
            </a:lvl1pPr>
            <a:lvl2pPr>
              <a:defRPr sz="2000" b="1" i="0">
                <a:latin typeface="Inter" panose="020B0502030000000004" pitchFamily="34" charset="0"/>
              </a:defRPr>
            </a:lvl2pPr>
            <a:lvl3pPr>
              <a:defRPr sz="1800" b="1" i="0">
                <a:latin typeface="Inter" panose="020B0502030000000004" pitchFamily="34" charset="0"/>
              </a:defRPr>
            </a:lvl3pPr>
            <a:lvl4pPr>
              <a:defRPr sz="1600" b="1" i="0">
                <a:latin typeface="Inter" panose="020B0502030000000004" pitchFamily="34" charset="0"/>
              </a:defRPr>
            </a:lvl4pPr>
            <a:lvl5pPr>
              <a:defRPr sz="1600" b="1" i="0">
                <a:latin typeface="Inter" panose="020B05020300000000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="1" i="0">
                <a:latin typeface="Inter" panose="020B0502030000000004" pitchFamily="34" charset="0"/>
              </a:defRPr>
            </a:lvl1pPr>
            <a:lvl2pPr>
              <a:defRPr sz="2800" b="1" i="0">
                <a:latin typeface="Inter" panose="020B0502030000000004" pitchFamily="34" charset="0"/>
              </a:defRPr>
            </a:lvl2pPr>
            <a:lvl3pPr>
              <a:defRPr sz="2400" b="1" i="0">
                <a:latin typeface="Inter" panose="020B0502030000000004" pitchFamily="34" charset="0"/>
              </a:defRPr>
            </a:lvl3pPr>
            <a:lvl4pPr>
              <a:defRPr sz="2000" b="1" i="0">
                <a:latin typeface="Inter" panose="020B0502030000000004" pitchFamily="34" charset="0"/>
              </a:defRPr>
            </a:lvl4pPr>
            <a:lvl5pPr>
              <a:defRPr sz="2000" b="1" i="0">
                <a:latin typeface="Inter" panose="020B05020300000000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1" i="0">
                <a:latin typeface="Inter" panose="020B05020300000000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>
                    <a:tint val="7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>
                <a:solidFill>
                  <a:schemeClr val="tx1">
                    <a:tint val="7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tx1">
                    <a:tint val="7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i="0" kern="1200">
          <a:solidFill>
            <a:schemeClr val="tx1"/>
          </a:solidFill>
          <a:latin typeface="Inter" panose="020B05020300000000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vanti.com/fr/ai-securit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hyperlink" Target="http://ivanti.com/ai-securit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ivanti.com/fr/research" TargetMode="External"/><Relationship Id="rId5" Type="http://schemas.openxmlformats.org/officeDocument/2006/relationships/hyperlink" Target="https://www.ivanti.com/fr/resources/research-reports/digital-employee-experience" TargetMode="External"/><Relationship Id="rId4" Type="http://schemas.openxmlformats.org/officeDocument/2006/relationships/hyperlink" Target="https://www.ivanti.com/fr/resources/research-reports/state-of-cybersecurity-repor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4678270" y="8440898"/>
            <a:ext cx="8255317" cy="956993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fr-FR" sz="2800" dirty="0">
                <a:solidFill>
                  <a:srgbClr val="FFFF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Pour lire l’intégralité du rapport et télécharger les graphiques, accédez à </a:t>
            </a:r>
            <a:r>
              <a:rPr lang="fr-FR" sz="2800" u="sng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ivanti.com/fr/ai-security</a:t>
            </a:r>
            <a:endParaRPr lang="fr-FR" sz="2800" u="sng" dirty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5E5CAD-E61E-45D2-27C6-16DD64CC80ED}"/>
              </a:ext>
            </a:extLst>
          </p:cNvPr>
          <p:cNvSpPr/>
          <p:nvPr/>
        </p:nvSpPr>
        <p:spPr>
          <a:xfrm>
            <a:off x="8805929" y="8822028"/>
            <a:ext cx="4962292" cy="5296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CEB03F-FAA4-8FB3-C3DB-8BA039F446EC}"/>
              </a:ext>
            </a:extLst>
          </p:cNvPr>
          <p:cNvSpPr txBox="1"/>
          <p:nvPr/>
        </p:nvSpPr>
        <p:spPr>
          <a:xfrm>
            <a:off x="763891" y="719126"/>
            <a:ext cx="17165521" cy="45166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11500"/>
              </a:lnSpc>
            </a:pPr>
            <a:r>
              <a:rPr lang="fr-FR" sz="10000" b="1" dirty="0">
                <a:solidFill>
                  <a:schemeClr val="bg1"/>
                </a:solidFill>
                <a:latin typeface="Arial"/>
                <a:cs typeface="Arial"/>
              </a:rPr>
              <a:t>IA générative et cybersécurité :</a:t>
            </a:r>
            <a:br>
              <a:rPr lang="fr-FR" sz="10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0" b="1" dirty="0">
                <a:solidFill>
                  <a:schemeClr val="bg1"/>
                </a:solidFill>
                <a:latin typeface="Arial"/>
                <a:cs typeface="Arial"/>
              </a:rPr>
              <a:t>Risques et avantages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DFE11E-DB64-F3CA-ED6C-0BBE42569CC9}"/>
              </a:ext>
            </a:extLst>
          </p:cNvPr>
          <p:cNvSpPr txBox="1"/>
          <p:nvPr/>
        </p:nvSpPr>
        <p:spPr>
          <a:xfrm>
            <a:off x="763891" y="5670363"/>
            <a:ext cx="14691262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5000" dirty="0">
                <a:solidFill>
                  <a:schemeClr val="bg1"/>
                </a:solidFill>
                <a:latin typeface="Arial"/>
                <a:ea typeface="Arial"/>
                <a:cs typeface="Calibri"/>
              </a:rPr>
              <a:t>Résumé exécutif et principales conclusions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D88664-4EF6-096E-E817-3A114E99E4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852" y="8305582"/>
            <a:ext cx="2893928" cy="10355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ed and blue background&#10;&#10;Description automatically generated">
            <a:extLst>
              <a:ext uri="{FF2B5EF4-FFF2-40B4-BE49-F238E27FC236}">
                <a16:creationId xmlns:a16="http://schemas.microsoft.com/office/drawing/2014/main" id="{B9FA8BD2-B92F-C29B-8F9F-54EF51D8E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81625" cy="10287000"/>
          </a:xfrm>
          <a:prstGeom prst="rect">
            <a:avLst/>
          </a:prstGeom>
        </p:spPr>
      </p:pic>
      <p:sp>
        <p:nvSpPr>
          <p:cNvPr id="21" name="Title 5">
            <a:extLst>
              <a:ext uri="{FF2B5EF4-FFF2-40B4-BE49-F238E27FC236}">
                <a16:creationId xmlns:a16="http://schemas.microsoft.com/office/drawing/2014/main" id="{CDD4140A-2758-09E4-3293-AF2E8FBC95DA}"/>
              </a:ext>
            </a:extLst>
          </p:cNvPr>
          <p:cNvSpPr txBox="1">
            <a:spLocks/>
          </p:cNvSpPr>
          <p:nvPr/>
        </p:nvSpPr>
        <p:spPr>
          <a:xfrm>
            <a:off x="884904" y="586582"/>
            <a:ext cx="4009825" cy="891249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44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Principales conclusions</a:t>
            </a:r>
            <a:br>
              <a:rPr lang="fr-FR" sz="3600" b="0" dirty="0">
                <a:ea typeface=""/>
              </a:rPr>
            </a:br>
            <a:endParaRPr lang="fr-FR" sz="3600" b="0" dirty="0">
              <a:ea typeface=""/>
            </a:endParaRP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F651F2F0-C642-BFAF-38C4-066D09CD53C4}"/>
              </a:ext>
            </a:extLst>
          </p:cNvPr>
          <p:cNvSpPr txBox="1">
            <a:spLocks/>
          </p:cNvSpPr>
          <p:nvPr/>
        </p:nvSpPr>
        <p:spPr>
          <a:xfrm>
            <a:off x="884904" y="2241755"/>
            <a:ext cx="4245236" cy="6825944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b="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Les équipes Cybersécurité sont optimistes concernant la capacité de l’IA générative à améliorer les workflows, ainsi que la détection des menaces et leur élimination. Cependant, les silos de données empêchent les entreprises de pleinement exploiter leurs investissements en IA.</a:t>
            </a:r>
          </a:p>
        </p:txBody>
      </p:sp>
      <p:pic>
        <p:nvPicPr>
          <p:cNvPr id="4" name="Picture 3" descr="A diagram of a circle with numbers and percentages&#10;&#10;Description automatically generated with medium confidence">
            <a:extLst>
              <a:ext uri="{FF2B5EF4-FFF2-40B4-BE49-F238E27FC236}">
                <a16:creationId xmlns:a16="http://schemas.microsoft.com/office/drawing/2014/main" id="{D38FFE52-8EFF-C1F1-CB13-53DC46E0BE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363" y="2064774"/>
            <a:ext cx="11885525" cy="682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8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7D888F0-F054-8E50-5114-3F53B6A221D3}"/>
              </a:ext>
            </a:extLst>
          </p:cNvPr>
          <p:cNvSpPr/>
          <p:nvPr/>
        </p:nvSpPr>
        <p:spPr>
          <a:xfrm>
            <a:off x="12995029" y="0"/>
            <a:ext cx="5292971" cy="10287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5C67CAF3-CCAF-D303-F592-E754628075A3}"/>
              </a:ext>
            </a:extLst>
          </p:cNvPr>
          <p:cNvSpPr txBox="1">
            <a:spLocks/>
          </p:cNvSpPr>
          <p:nvPr/>
        </p:nvSpPr>
        <p:spPr>
          <a:xfrm>
            <a:off x="13783923" y="2331327"/>
            <a:ext cx="3895343" cy="1201914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3600" dirty="0">
                <a:solidFill>
                  <a:srgbClr val="4E0389"/>
                </a:solidFill>
                <a:latin typeface="Arial"/>
                <a:ea typeface="Arial"/>
                <a:cs typeface="Arial"/>
              </a:rPr>
              <a:t>Pourquoi c’est important</a:t>
            </a:r>
            <a:br>
              <a:rPr lang="fr-FR" sz="3600" b="0" dirty="0">
                <a:latin typeface="Arial"/>
                <a:ea typeface="Arial"/>
                <a:cs typeface="Arial"/>
              </a:rPr>
            </a:br>
            <a:endParaRPr lang="fr-FR" sz="3600" b="0" dirty="0">
              <a:latin typeface="Arial"/>
              <a:ea typeface="Arial"/>
              <a:cs typeface="Arial"/>
            </a:endParaRP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7619B00B-CA09-09B9-E078-92AD2BACAC42}"/>
              </a:ext>
            </a:extLst>
          </p:cNvPr>
          <p:cNvSpPr txBox="1">
            <a:spLocks/>
          </p:cNvSpPr>
          <p:nvPr/>
        </p:nvSpPr>
        <p:spPr>
          <a:xfrm>
            <a:off x="13783922" y="3688508"/>
            <a:ext cx="4163419" cy="6317112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b="0" dirty="0">
                <a:ea typeface=""/>
              </a:rPr>
              <a:t>Pour récolter les avantages de l’IA générative comme outil de cyberdéfense, il faut démanteler les silos et fournir des données en temps réel facilement accessibles.</a:t>
            </a:r>
          </a:p>
        </p:txBody>
      </p:sp>
      <p:pic>
        <p:nvPicPr>
          <p:cNvPr id="5" name="Picture 4" descr="A red circle with blue and purple circles&#10;&#10;Description automatically generated">
            <a:extLst>
              <a:ext uri="{FF2B5EF4-FFF2-40B4-BE49-F238E27FC236}">
                <a16:creationId xmlns:a16="http://schemas.microsoft.com/office/drawing/2014/main" id="{4463DAE4-9ECC-105D-99EA-E3788B3654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82" y="2209617"/>
            <a:ext cx="11707660" cy="607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4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d and blue background&#10;&#10;Description automatically generated">
            <a:extLst>
              <a:ext uri="{FF2B5EF4-FFF2-40B4-BE49-F238E27FC236}">
                <a16:creationId xmlns:a16="http://schemas.microsoft.com/office/drawing/2014/main" id="{7408FC73-7395-A99E-943E-75BCFEFD19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81625" cy="10287000"/>
          </a:xfrm>
          <a:prstGeom prst="rect">
            <a:avLst/>
          </a:prstGeom>
        </p:spPr>
      </p:pic>
      <p:sp>
        <p:nvSpPr>
          <p:cNvPr id="21" name="Title 5">
            <a:extLst>
              <a:ext uri="{FF2B5EF4-FFF2-40B4-BE49-F238E27FC236}">
                <a16:creationId xmlns:a16="http://schemas.microsoft.com/office/drawing/2014/main" id="{CDD4140A-2758-09E4-3293-AF2E8FBC95DA}"/>
              </a:ext>
            </a:extLst>
          </p:cNvPr>
          <p:cNvSpPr txBox="1">
            <a:spLocks/>
          </p:cNvSpPr>
          <p:nvPr/>
        </p:nvSpPr>
        <p:spPr>
          <a:xfrm>
            <a:off x="884904" y="586582"/>
            <a:ext cx="3657599" cy="891249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4400">
                <a:solidFill>
                  <a:schemeClr val="bg1"/>
                </a:solidFill>
                <a:latin typeface="Arial"/>
                <a:ea typeface="Arial"/>
                <a:cs typeface="Arial"/>
              </a:rPr>
              <a:t>Principales conclusions</a:t>
            </a:r>
            <a:br>
              <a:rPr lang="fr-FR" sz="3600" b="0">
                <a:ea typeface=""/>
              </a:rPr>
            </a:br>
            <a:endParaRPr lang="fr-FR" sz="3600" b="0">
              <a:ea typeface=""/>
            </a:endParaRPr>
          </a:p>
        </p:txBody>
      </p:sp>
      <p:sp>
        <p:nvSpPr>
          <p:cNvPr id="22" name="Title 5">
            <a:extLst>
              <a:ext uri="{FF2B5EF4-FFF2-40B4-BE49-F238E27FC236}">
                <a16:creationId xmlns:a16="http://schemas.microsoft.com/office/drawing/2014/main" id="{38662E7F-3C2D-B63F-524A-B626FFC2D5A0}"/>
              </a:ext>
            </a:extLst>
          </p:cNvPr>
          <p:cNvSpPr txBox="1">
            <a:spLocks/>
          </p:cNvSpPr>
          <p:nvPr/>
        </p:nvSpPr>
        <p:spPr>
          <a:xfrm>
            <a:off x="884904" y="2241755"/>
            <a:ext cx="4009825" cy="6825944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b="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Les progrès de l’IA générative ont augmenté la dangerosité et la sophistication des attaques par ingénierie sociale.</a:t>
            </a:r>
          </a:p>
        </p:txBody>
      </p:sp>
      <p:pic>
        <p:nvPicPr>
          <p:cNvPr id="6" name="Picture 5" descr="A purple bar graph with text&#10;&#10;Description automatically generated">
            <a:extLst>
              <a:ext uri="{FF2B5EF4-FFF2-40B4-BE49-F238E27FC236}">
                <a16:creationId xmlns:a16="http://schemas.microsoft.com/office/drawing/2014/main" id="{855CD4D6-1025-5B47-6F4A-858179125D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025" y="2109022"/>
            <a:ext cx="11950769" cy="586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6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7D888F0-F054-8E50-5114-3F53B6A221D3}"/>
              </a:ext>
            </a:extLst>
          </p:cNvPr>
          <p:cNvSpPr/>
          <p:nvPr/>
        </p:nvSpPr>
        <p:spPr>
          <a:xfrm>
            <a:off x="12995029" y="0"/>
            <a:ext cx="5292971" cy="10287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5C67CAF3-CCAF-D303-F592-E754628075A3}"/>
              </a:ext>
            </a:extLst>
          </p:cNvPr>
          <p:cNvSpPr txBox="1">
            <a:spLocks/>
          </p:cNvSpPr>
          <p:nvPr/>
        </p:nvSpPr>
        <p:spPr>
          <a:xfrm>
            <a:off x="13783923" y="1440071"/>
            <a:ext cx="3895343" cy="1201914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3600" dirty="0">
                <a:solidFill>
                  <a:srgbClr val="4E0389"/>
                </a:solidFill>
                <a:latin typeface="Arial"/>
                <a:ea typeface="Arial"/>
                <a:cs typeface="Arial"/>
              </a:rPr>
              <a:t>Pourquoi c’est important</a:t>
            </a:r>
            <a:br>
              <a:rPr lang="fr-FR" sz="3600" b="0" dirty="0">
                <a:latin typeface="Arial"/>
                <a:ea typeface="Arial"/>
                <a:cs typeface="Arial"/>
              </a:rPr>
            </a:br>
            <a:endParaRPr lang="fr-FR" sz="3600" b="0" dirty="0">
              <a:latin typeface="Arial"/>
              <a:ea typeface="Arial"/>
              <a:cs typeface="Arial"/>
            </a:endParaRP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7619B00B-CA09-09B9-E078-92AD2BACAC42}"/>
              </a:ext>
            </a:extLst>
          </p:cNvPr>
          <p:cNvSpPr txBox="1">
            <a:spLocks/>
          </p:cNvSpPr>
          <p:nvPr/>
        </p:nvSpPr>
        <p:spPr>
          <a:xfrm>
            <a:off x="13783922" y="2833109"/>
            <a:ext cx="4217207" cy="6317112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b="0" dirty="0">
                <a:latin typeface="Arial"/>
                <a:ea typeface="Arial"/>
                <a:cs typeface="Arial"/>
              </a:rPr>
              <a:t>La formation des collaborateurs </a:t>
            </a:r>
            <a:br>
              <a:rPr lang="fr-FR" sz="2800" b="0" dirty="0">
                <a:latin typeface="Arial"/>
                <a:ea typeface="Arial"/>
                <a:cs typeface="Arial"/>
              </a:rPr>
            </a:br>
            <a:r>
              <a:rPr lang="fr-FR" sz="2800" b="0" dirty="0">
                <a:latin typeface="Arial"/>
                <a:ea typeface="Arial"/>
                <a:cs typeface="Arial"/>
              </a:rPr>
              <a:t>est primordiale pour une cyberdéfense multicouche. Pourtant, de nombreuses entreprises n’ont pas encore fait évoluer </a:t>
            </a:r>
            <a:br>
              <a:rPr lang="fr-FR" sz="2800" b="0" dirty="0">
                <a:ea typeface=""/>
              </a:rPr>
            </a:br>
            <a:r>
              <a:rPr lang="fr-FR" sz="2800" b="0" dirty="0">
                <a:latin typeface="Arial"/>
                <a:ea typeface="Arial"/>
                <a:cs typeface="Arial"/>
              </a:rPr>
              <a:t>leurs stratégies de formation pour tenir compte des menaces exploitant l’IA. 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49DF78E-7B32-BBB6-DE58-51F3743FE9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95827"/>
            <a:ext cx="11875051" cy="667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d and blue background&#10;&#10;Description automatically generated">
            <a:extLst>
              <a:ext uri="{FF2B5EF4-FFF2-40B4-BE49-F238E27FC236}">
                <a16:creationId xmlns:a16="http://schemas.microsoft.com/office/drawing/2014/main" id="{D2261767-6F80-82D8-B695-EECC311531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81625" cy="10287000"/>
          </a:xfrm>
          <a:prstGeom prst="rect">
            <a:avLst/>
          </a:prstGeom>
        </p:spPr>
      </p:pic>
      <p:sp>
        <p:nvSpPr>
          <p:cNvPr id="21" name="Title 5">
            <a:extLst>
              <a:ext uri="{FF2B5EF4-FFF2-40B4-BE49-F238E27FC236}">
                <a16:creationId xmlns:a16="http://schemas.microsoft.com/office/drawing/2014/main" id="{CDD4140A-2758-09E4-3293-AF2E8FBC95DA}"/>
              </a:ext>
            </a:extLst>
          </p:cNvPr>
          <p:cNvSpPr txBox="1">
            <a:spLocks/>
          </p:cNvSpPr>
          <p:nvPr/>
        </p:nvSpPr>
        <p:spPr>
          <a:xfrm>
            <a:off x="884904" y="586582"/>
            <a:ext cx="3657599" cy="891249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4400">
                <a:solidFill>
                  <a:schemeClr val="bg1"/>
                </a:solidFill>
                <a:latin typeface="Arial"/>
                <a:ea typeface="Arial"/>
                <a:cs typeface="Arial"/>
              </a:rPr>
              <a:t>Principales conclusions</a:t>
            </a:r>
            <a:br>
              <a:rPr lang="fr-FR" sz="3600" b="0">
                <a:ea typeface=""/>
              </a:rPr>
            </a:br>
            <a:endParaRPr lang="fr-FR" sz="3600" b="0">
              <a:ea typeface=""/>
            </a:endParaRPr>
          </a:p>
        </p:txBody>
      </p:sp>
      <p:sp>
        <p:nvSpPr>
          <p:cNvPr id="22" name="Title 5">
            <a:extLst>
              <a:ext uri="{FF2B5EF4-FFF2-40B4-BE49-F238E27FC236}">
                <a16:creationId xmlns:a16="http://schemas.microsoft.com/office/drawing/2014/main" id="{38662E7F-3C2D-B63F-524A-B626FFC2D5A0}"/>
              </a:ext>
            </a:extLst>
          </p:cNvPr>
          <p:cNvSpPr txBox="1">
            <a:spLocks/>
          </p:cNvSpPr>
          <p:nvPr/>
        </p:nvSpPr>
        <p:spPr>
          <a:xfrm>
            <a:off x="884904" y="2224340"/>
            <a:ext cx="4207049" cy="6316882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b="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Les professionnels de sécurité connaissent un fort taux de burnout, et les efforts de sécurité sont freinés par la pénurie de professionnels qualifiés. </a:t>
            </a:r>
          </a:p>
        </p:txBody>
      </p:sp>
      <p:pic>
        <p:nvPicPr>
          <p:cNvPr id="3" name="Picture 2" descr="A graph with numbers and text&#10;&#10;Description automatically generated with medium confidence">
            <a:extLst>
              <a:ext uri="{FF2B5EF4-FFF2-40B4-BE49-F238E27FC236}">
                <a16:creationId xmlns:a16="http://schemas.microsoft.com/office/drawing/2014/main" id="{EB18CF3C-6913-AA8D-8063-0ACFDC1E84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6"/>
          <a:stretch/>
        </p:blipFill>
        <p:spPr>
          <a:xfrm>
            <a:off x="6266530" y="1433587"/>
            <a:ext cx="11667510" cy="786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6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C31E872-B826-FD92-335C-D1F3B8A73D32}"/>
              </a:ext>
            </a:extLst>
          </p:cNvPr>
          <p:cNvSpPr/>
          <p:nvPr/>
        </p:nvSpPr>
        <p:spPr>
          <a:xfrm>
            <a:off x="0" y="0"/>
            <a:ext cx="18288000" cy="322729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E6124ABA-621D-75B8-758E-B9E9B5B8E100}"/>
              </a:ext>
            </a:extLst>
          </p:cNvPr>
          <p:cNvSpPr txBox="1">
            <a:spLocks/>
          </p:cNvSpPr>
          <p:nvPr/>
        </p:nvSpPr>
        <p:spPr>
          <a:xfrm>
            <a:off x="884904" y="765872"/>
            <a:ext cx="5587614" cy="1201914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3600" dirty="0">
                <a:solidFill>
                  <a:srgbClr val="4E0389"/>
                </a:solidFill>
                <a:latin typeface="Arial"/>
                <a:ea typeface="Arial"/>
                <a:cs typeface="Arial"/>
              </a:rPr>
              <a:t>Pourquoi c’est important</a:t>
            </a:r>
            <a:br>
              <a:rPr lang="fr-FR" sz="3600" b="0" dirty="0">
                <a:latin typeface="Arial"/>
                <a:ea typeface="Arial"/>
                <a:cs typeface="Arial"/>
              </a:rPr>
            </a:br>
            <a:endParaRPr lang="fr-FR" sz="3600" b="0" dirty="0">
              <a:latin typeface="Arial"/>
              <a:ea typeface="Arial"/>
              <a:cs typeface="Arial"/>
            </a:endParaRPr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36EE207D-CB1C-DD8C-4420-8A2C0E92BA83}"/>
              </a:ext>
            </a:extLst>
          </p:cNvPr>
          <p:cNvSpPr txBox="1">
            <a:spLocks/>
          </p:cNvSpPr>
          <p:nvPr/>
        </p:nvSpPr>
        <p:spPr>
          <a:xfrm>
            <a:off x="884904" y="1531534"/>
            <a:ext cx="16527929" cy="1606966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b="0" dirty="0">
                <a:latin typeface="Arial"/>
                <a:ea typeface="Arial"/>
                <a:cs typeface="Arial"/>
              </a:rPr>
              <a:t>Bien que les professionnels de sécurité soient optimistes concernant le potentiel de l’IA pour améliorer les efforts de cybersécurité, des inquiétudes subsistent quant à l’impact de l’IA générative sur le travail de chaque collaborateur. </a:t>
            </a:r>
          </a:p>
        </p:txBody>
      </p:sp>
      <p:pic>
        <p:nvPicPr>
          <p:cNvPr id="3" name="Picture 2" descr="A screen shot of a graph&#10;&#10;Description automatically generated">
            <a:extLst>
              <a:ext uri="{FF2B5EF4-FFF2-40B4-BE49-F238E27FC236}">
                <a16:creationId xmlns:a16="http://schemas.microsoft.com/office/drawing/2014/main" id="{1B02D39F-A082-6E25-563F-E93F453AA0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04" y="4531989"/>
            <a:ext cx="16962941" cy="435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36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1"/>
          <p:cNvSpPr txBox="1"/>
          <p:nvPr/>
        </p:nvSpPr>
        <p:spPr>
          <a:xfrm>
            <a:off x="7279341" y="1276773"/>
            <a:ext cx="9979959" cy="60324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94055" lvl="1" indent="-457200">
              <a:buFont typeface="+mj-lt"/>
              <a:buAutoNum type="arabicPeriod"/>
            </a:pPr>
            <a:r>
              <a:rPr lang="fr-FR" sz="2800" dirty="0">
                <a:solidFill>
                  <a:srgbClr val="FFFFFF"/>
                </a:solidFill>
                <a:latin typeface="Arial"/>
                <a:cs typeface="Arial"/>
              </a:rPr>
              <a:t>Est-ce que nous évaluons suffisamment et en continu les risques que représentent les acteurs de menace qui utilisent l’IA ? ​</a:t>
            </a:r>
            <a:br>
              <a:rPr lang="fr-FR" sz="2800" dirty="0">
                <a:latin typeface="Arial"/>
                <a:cs typeface="Arial"/>
              </a:rPr>
            </a:br>
            <a:endParaRPr lang="fr-FR" sz="2800" dirty="0">
              <a:latin typeface="Arial"/>
              <a:cs typeface="Arial"/>
            </a:endParaRPr>
          </a:p>
          <a:p>
            <a:pPr marL="694055" lvl="1" indent="-457200">
              <a:buFont typeface="+mj-lt"/>
              <a:buAutoNum type="arabicPeriod"/>
            </a:pPr>
            <a:r>
              <a:rPr lang="fr-FR" sz="2800" dirty="0">
                <a:solidFill>
                  <a:srgbClr val="FFFFFF"/>
                </a:solidFill>
                <a:latin typeface="Arial"/>
                <a:cs typeface="Arial"/>
              </a:rPr>
              <a:t>Est-ce que nous tenons compte de l’IA générative dans nos stratégies de gouvernance des données ? ​</a:t>
            </a:r>
            <a:br>
              <a:rPr lang="fr-FR" sz="2800" dirty="0">
                <a:latin typeface="Arial"/>
                <a:cs typeface="Arial"/>
              </a:rPr>
            </a:br>
            <a:endParaRPr lang="fr-FR" sz="2800" dirty="0">
              <a:latin typeface="Arial"/>
              <a:cs typeface="Arial"/>
            </a:endParaRPr>
          </a:p>
          <a:p>
            <a:pPr marL="694055" lvl="1" indent="-457200">
              <a:buFont typeface="+mj-lt"/>
              <a:buAutoNum type="arabicPeriod"/>
            </a:pPr>
            <a:r>
              <a:rPr lang="fr-FR" sz="2800" dirty="0">
                <a:solidFill>
                  <a:srgbClr val="FFFFFF"/>
                </a:solidFill>
                <a:latin typeface="Arial"/>
                <a:cs typeface="Arial"/>
              </a:rPr>
              <a:t>Est-ce que nos meilleures pratiques et politiques de cybersécurité intègrent une sensibilisation et une formation efficaces à l’IA ?</a:t>
            </a:r>
            <a:br>
              <a:rPr lang="fr-FR" sz="2800" dirty="0">
                <a:latin typeface="Arial"/>
                <a:cs typeface="Arial"/>
              </a:rPr>
            </a:br>
            <a:endParaRPr lang="fr-FR" sz="2800" dirty="0">
              <a:latin typeface="Arial"/>
              <a:cs typeface="Arial"/>
            </a:endParaRPr>
          </a:p>
          <a:p>
            <a:pPr marL="694055" lvl="1" indent="-457200">
              <a:buFont typeface="+mj-lt"/>
              <a:buAutoNum type="arabicPeriod"/>
            </a:pPr>
            <a:r>
              <a:rPr lang="fr-FR" sz="2800" dirty="0">
                <a:solidFill>
                  <a:srgbClr val="FFFFFF"/>
                </a:solidFill>
                <a:latin typeface="Arial"/>
                <a:cs typeface="Arial"/>
              </a:rPr>
              <a:t>Comment pouvons-nous utiliser l’IA pour renforcer nos cyberdéfenses sans toutefois renoncer à la surveillance et à l’expertise humaines ?</a:t>
            </a: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DD29FC4A-9AE1-C058-5091-FB9B74FB2322}"/>
              </a:ext>
            </a:extLst>
          </p:cNvPr>
          <p:cNvSpPr txBox="1"/>
          <p:nvPr/>
        </p:nvSpPr>
        <p:spPr>
          <a:xfrm>
            <a:off x="1028700" y="1085850"/>
            <a:ext cx="5150427" cy="7364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60"/>
              </a:lnSpc>
              <a:spcBef>
                <a:spcPct val="0"/>
              </a:spcBef>
            </a:pPr>
            <a:r>
              <a:rPr lang="fr-FR" sz="4800" b="1">
                <a:solidFill>
                  <a:srgbClr val="FFFFFF"/>
                </a:solidFill>
                <a:latin typeface="Arial"/>
                <a:ea typeface="Arial"/>
                <a:cs typeface="Arial"/>
              </a:rPr>
              <a:t>Guide de discussion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57FF18-369B-BC8A-4A87-13F6517825D2}"/>
              </a:ext>
            </a:extLst>
          </p:cNvPr>
          <p:cNvSpPr txBox="1"/>
          <p:nvPr/>
        </p:nvSpPr>
        <p:spPr>
          <a:xfrm>
            <a:off x="1028700" y="2898998"/>
            <a:ext cx="4762500" cy="1969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320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Questions pour évaluer </a:t>
            </a:r>
            <a:br>
              <a:rPr lang="fr-FR" sz="320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</a:br>
            <a:r>
              <a:rPr lang="fr-FR" sz="320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l’impact de l’IA générative sur votre stratégie de cybersécurité</a:t>
            </a:r>
          </a:p>
        </p:txBody>
      </p:sp>
    </p:spTree>
    <p:extLst>
      <p:ext uri="{BB962C8B-B14F-4D97-AF65-F5344CB8AC3E}">
        <p14:creationId xmlns:p14="http://schemas.microsoft.com/office/powerpoint/2010/main" val="189405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B4E0D-231C-6BDE-7AC8-B6E473716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9EA4978-22AF-D48C-D6AA-EE0CDE5D0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1" r="31076"/>
          <a:stretch/>
        </p:blipFill>
        <p:spPr>
          <a:xfrm>
            <a:off x="0" y="0"/>
            <a:ext cx="5755341" cy="1031293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B2A81-EB2E-94FA-B382-8553AB501FF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530656" y="1610174"/>
            <a:ext cx="11146142" cy="706665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fr-FR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 rapport repose sur deux enquêtes menées par Ivanti : </a:t>
            </a:r>
            <a:br>
              <a:rPr lang="fr-FR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 </a:t>
            </a:r>
            <a:r>
              <a:rPr lang="fr-FR" sz="2800" b="0" i="0" u="sng" strike="noStrike" dirty="0">
                <a:solidFill>
                  <a:srgbClr val="4E038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État de la cybersécurité en 2024 : Point d’inflexion</a:t>
            </a:r>
            <a:r>
              <a:rPr lang="fr-FR" sz="2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</a:t>
            </a:r>
            <a:r>
              <a:rPr lang="fr-FR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» et « </a:t>
            </a:r>
            <a:r>
              <a:rPr lang="fr-FR" sz="2800" b="0" i="0" u="sng" strike="noStrike" dirty="0">
                <a:solidFill>
                  <a:srgbClr val="4E038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Rapport 2024 sur la DEX (Expérience numérique des collaborateurs) :  Appel à l’action des DSI</a:t>
            </a:r>
            <a:r>
              <a:rPr lang="fr-FR" sz="2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</a:t>
            </a:r>
            <a:r>
              <a:rPr lang="fr-FR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». Pour ces deux études, nous avons interrogé au total plus de 14 500 cadres dirigeants, professionnels IT, professionnels de sécurité et collaborateurs de bureau. </a:t>
            </a:r>
            <a:br>
              <a:rPr lang="fr-FR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b="0" dirty="0">
                <a:latin typeface="Arial" panose="020B0604020202020204" pitchFamily="34" charset="0"/>
                <a:cs typeface="Arial" panose="020B0604020202020204" pitchFamily="34" charset="0"/>
              </a:rPr>
              <a:t>Ces études ont été administrées par </a:t>
            </a:r>
            <a:r>
              <a:rPr lang="fr-FR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Ravn</a:t>
            </a:r>
            <a:r>
              <a:rPr lang="fr-FR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fr-FR" sz="2800" b="0" dirty="0">
                <a:latin typeface="Arial" panose="020B0604020202020204" pitchFamily="34" charset="0"/>
                <a:cs typeface="Arial" panose="020B0604020202020204" pitchFamily="34" charset="0"/>
              </a:rPr>
              <a:t> et les panélistes ont été recrutés par MSI Advanced Customer Insights. Les résultats de l’enquête ne sont pas pondérés. D’autres détails par pays sont disponibles sur demande.</a:t>
            </a:r>
            <a:br>
              <a:rPr lang="fr-FR" sz="28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800" b="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Pour consulter d’autres études d’</a:t>
            </a:r>
            <a:r>
              <a:rPr lang="fr-FR" sz="2800" b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Ivanti</a:t>
            </a:r>
            <a:r>
              <a:rPr lang="fr-FR" sz="2800" b="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sur l’IT, la sécurité et le futur du travail, visitez le site </a:t>
            </a:r>
            <a:r>
              <a:rPr lang="fr-FR" sz="2800" b="0" dirty="0">
                <a:solidFill>
                  <a:srgbClr val="4E0389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ivanti.com/fr/research</a:t>
            </a:r>
            <a:r>
              <a:rPr lang="fr-FR" sz="2800" b="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D8FE0-5CC5-0DB5-BFC0-456CA1F09DFC}"/>
              </a:ext>
            </a:extLst>
          </p:cNvPr>
          <p:cNvSpPr txBox="1"/>
          <p:nvPr/>
        </p:nvSpPr>
        <p:spPr>
          <a:xfrm>
            <a:off x="8200042" y="9514367"/>
            <a:ext cx="9309984" cy="323165"/>
          </a:xfrm>
          <a:prstGeom prst="rect">
            <a:avLst/>
          </a:prstGeom>
          <a:noFill/>
        </p:spPr>
        <p:txBody>
          <a:bodyPr wrap="square" lIns="137160" tIns="68580" rIns="137160" bIns="68580" rtlCol="0" anchor="b">
            <a:spAutoFit/>
          </a:bodyPr>
          <a:lstStyle/>
          <a:p>
            <a:pPr algn="r"/>
            <a:r>
              <a:rPr lang="fr-FR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 Italic"/>
                <a:cs typeface="Arial"/>
              </a:rPr>
              <a:t>Copyright © 2024, </a:t>
            </a:r>
            <a:r>
              <a:rPr lang="fr-FR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er Italic"/>
                <a:cs typeface="Arial"/>
              </a:rPr>
              <a:t>Ivanti</a:t>
            </a:r>
            <a:r>
              <a:rPr lang="fr-FR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 Italic"/>
                <a:cs typeface="Arial"/>
              </a:rPr>
              <a:t>. Tous droits réservés. « 2024  Rapport sur la sécurisation de la DEX » 09/24 DH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149043-CECF-3CA3-8F81-BE78D52CD8C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4419" y="3989903"/>
            <a:ext cx="4508546" cy="146443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fr-FR" sz="600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À propos de cette étude</a:t>
            </a:r>
          </a:p>
        </p:txBody>
      </p:sp>
    </p:spTree>
    <p:extLst>
      <p:ext uri="{BB962C8B-B14F-4D97-AF65-F5344CB8AC3E}">
        <p14:creationId xmlns:p14="http://schemas.microsoft.com/office/powerpoint/2010/main" val="84078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A529CB4A62A742AE048CABF7079222" ma:contentTypeVersion="29" ma:contentTypeDescription="Create a new document." ma:contentTypeScope="" ma:versionID="bea759b22810742c6e608d460e70f72a">
  <xsd:schema xmlns:xsd="http://www.w3.org/2001/XMLSchema" xmlns:xs="http://www.w3.org/2001/XMLSchema" xmlns:p="http://schemas.microsoft.com/office/2006/metadata/properties" xmlns:ns2="5fdd1cf4-3cc0-4432-a7a2-7109790f3d31" xmlns:ns3="da53939c-dcd9-44dd-ac85-d0bd4e15d91e" targetNamespace="http://schemas.microsoft.com/office/2006/metadata/properties" ma:root="true" ma:fieldsID="d23d51fd32b8d95dec40b7cb004a5fd0" ns2:_="" ns3:_="">
    <xsd:import namespace="5fdd1cf4-3cc0-4432-a7a2-7109790f3d31"/>
    <xsd:import namespace="da53939c-dcd9-44dd-ac85-d0bd4e15d91e"/>
    <xsd:element name="properties">
      <xsd:complexType>
        <xsd:sequence>
          <xsd:element name="documentManagement">
            <xsd:complexType>
              <xsd:all>
                <xsd:element ref="ns2:VideoTags2" minOccurs="0"/>
                <xsd:element ref="ns2:Choice" minOccurs="0"/>
                <xsd:element ref="ns2:Hyperlink" minOccurs="0"/>
                <xsd:element ref="ns2:ImageType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ec12fc0442a7451bb3784213255a0053" minOccurs="0"/>
                <xsd:element ref="ns2:MediaServiceObjectDetectorVersions" minOccurs="0"/>
                <xsd:element ref="ns2:Round_x002d_01" minOccurs="0"/>
                <xsd:element ref="ns2:MediaServiceSearchProperties" minOccurs="0"/>
                <xsd:element ref="ns2:Thumbnai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dd1cf4-3cc0-4432-a7a2-7109790f3d31" elementFormDefault="qualified">
    <xsd:import namespace="http://schemas.microsoft.com/office/2006/documentManagement/types"/>
    <xsd:import namespace="http://schemas.microsoft.com/office/infopath/2007/PartnerControls"/>
    <xsd:element name="VideoTags2" ma:index="2" nillable="true" ma:displayName="Video Tags" ma:format="Dropdown" ma:internalName="VideoTags2" ma:readOnly="false">
      <xsd:simpleType>
        <xsd:union memberTypes="dms:Text">
          <xsd:simpleType>
            <xsd:restriction base="dms:Choice">
              <xsd:enumeration value="High Level Marketing"/>
              <xsd:enumeration value="Product Overview"/>
              <xsd:enumeration value="Product Webinar"/>
              <xsd:enumeration value="Product Demo"/>
              <xsd:enumeration value="Customer Case Study"/>
              <xsd:enumeration value="Solutions"/>
              <xsd:enumeration value="Social Media"/>
              <xsd:enumeration value="B-Roll"/>
              <xsd:enumeration value="Employee"/>
            </xsd:restriction>
          </xsd:simpleType>
        </xsd:union>
      </xsd:simpleType>
    </xsd:element>
    <xsd:element name="Choice" ma:index="4" nillable="true" ma:displayName="Choice" ma:format="Dropdown" ma:internalName="Choice" ma:readOnly="false">
      <xsd:simpleType>
        <xsd:restriction base="dms:Choice">
          <xsd:enumeration value="Choice 1"/>
          <xsd:enumeration value="Choice 2"/>
          <xsd:enumeration value="Choice 3"/>
        </xsd:restriction>
      </xsd:simpleType>
    </xsd:element>
    <xsd:element name="Hyperlink" ma:index="5" nillable="true" ma:displayName="Hyperlink" ma:format="Hyperlink" ma:internalName="Hyperlink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ype" ma:index="7" nillable="true" ma:displayName="Image Type" ma:description="One word description on image type" ma:format="Dropdown" ma:hidden="true" ma:internalName="ImageType" ma:readOnly="false">
      <xsd:simpleType>
        <xsd:union memberTypes="dms:Text">
          <xsd:simpleType>
            <xsd:restriction base="dms:Choice">
              <xsd:enumeration value="Abstract"/>
              <xsd:enumeration value="People"/>
              <xsd:enumeration value="Landscape"/>
              <xsd:enumeration value="City Scape"/>
              <xsd:enumeration value="Device"/>
              <xsd:enumeration value="Hardware"/>
              <xsd:enumeration value="People / Device"/>
              <xsd:enumeration value="Environment"/>
              <xsd:enumeration value="Banner"/>
              <xsd:enumeration value="Illustration"/>
              <xsd:enumeration value="Supply Chain"/>
              <xsd:enumeration value="Picked"/>
            </xsd:restriction>
          </xsd:simpleType>
        </xsd:un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description="" ma:hidden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hidden="true" ma:internalName="MediaServiceKeyPoints" ma:readOnly="true">
      <xsd:simpleType>
        <xsd:restriction base="dms:Note"/>
      </xsd:simpleType>
    </xsd:element>
    <xsd:element name="MediaServiceLocation" ma:index="17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b908e508-2fda-4ce2-b952-de9af3137c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ec12fc0442a7451bb3784213255a0053" ma:index="28" nillable="true" ma:taxonomy="true" ma:internalName="ec12fc0442a7451bb3784213255a0053" ma:taxonomyFieldName="Metadata" ma:displayName="Metadata" ma:readOnly="false" ma:default="" ma:fieldId="{ec12fc04-42a7-451b-b378-4213255a0053}" ma:taxonomyMulti="true" ma:sspId="b908e508-2fda-4ce2-b952-de9af3137cf6" ma:termSetId="de0ca529-ebc5-483a-bc36-3f779659f540" ma:anchorId="ad9f7cd0-e3be-4f79-8a72-5a644443adaa" ma:open="false" ma:isKeyword="false">
      <xsd:complexType>
        <xsd:sequence>
          <xsd:element ref="pc:Terms" minOccurs="0" maxOccurs="1"/>
        </xsd:sequence>
      </xsd:complexType>
    </xsd:element>
    <xsd:element name="MediaServiceObjectDetectorVersions" ma:index="3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Round_x002d_01" ma:index="31" nillable="true" ma:displayName="Round-01" ma:default="0" ma:format="Dropdown" ma:internalName="Round_x002d_01">
      <xsd:simpleType>
        <xsd:restriction base="dms:Boolean"/>
      </xsd:simpleType>
    </xsd:element>
    <xsd:element name="MediaServiceSearchProperties" ma:index="3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33" nillable="true" ma:displayName="Thumbnail" ma:format="Thumbnail" ma:internalName="Thumbnail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53939c-dcd9-44dd-ac85-d0bd4e15d91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25" nillable="true" ma:displayName="Taxonomy Catch All Column" ma:hidden="true" ma:list="{83c747c0-d340-4bb6-9118-c27eb0231322}" ma:internalName="TaxCatchAll" ma:readOnly="false" ma:showField="CatchAllData" ma:web="da53939c-dcd9-44dd-ac85-d0bd4e15d9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c12fc0442a7451bb3784213255a0053 xmlns="5fdd1cf4-3cc0-4432-a7a2-7109790f3d31">
      <Terms xmlns="http://schemas.microsoft.com/office/infopath/2007/PartnerControls"/>
    </ec12fc0442a7451bb3784213255a0053>
    <Choice xmlns="5fdd1cf4-3cc0-4432-a7a2-7109790f3d31" xsi:nil="true"/>
    <ImageType xmlns="5fdd1cf4-3cc0-4432-a7a2-7109790f3d31" xsi:nil="true"/>
    <Hyperlink xmlns="5fdd1cf4-3cc0-4432-a7a2-7109790f3d31">
      <Url xsi:nil="true"/>
      <Description xsi:nil="true"/>
    </Hyperlink>
    <VideoTags2 xmlns="5fdd1cf4-3cc0-4432-a7a2-7109790f3d31" xsi:nil="true"/>
    <lcf76f155ced4ddcb4097134ff3c332f xmlns="5fdd1cf4-3cc0-4432-a7a2-7109790f3d31">
      <Terms xmlns="http://schemas.microsoft.com/office/infopath/2007/PartnerControls"/>
    </lcf76f155ced4ddcb4097134ff3c332f>
    <Round_x002d_01 xmlns="5fdd1cf4-3cc0-4432-a7a2-7109790f3d31">false</Round_x002d_01>
    <Thumbnail xmlns="5fdd1cf4-3cc0-4432-a7a2-7109790f3d31" xsi:nil="true"/>
    <TaxCatchAll xmlns="da53939c-dcd9-44dd-ac85-d0bd4e15d91e" xsi:nil="true"/>
    <SharedWithUsers xmlns="da53939c-dcd9-44dd-ac85-d0bd4e15d91e">
      <UserInfo>
        <DisplayName>Paige Breaux</DisplayName>
        <AccountId>11248</AccountId>
        <AccountType/>
      </UserInfo>
      <UserInfo>
        <DisplayName>Rachel Haberman</DisplayName>
        <AccountId>5751</AccountId>
        <AccountType/>
      </UserInfo>
      <UserInfo>
        <DisplayName>Hannah Saenz</DisplayName>
        <AccountId>11348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21B9638-DC56-4357-94E1-9BA391ECD4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543A36-053A-41C2-8328-0168B3E9F669}">
  <ds:schemaRefs>
    <ds:schemaRef ds:uri="5fdd1cf4-3cc0-4432-a7a2-7109790f3d31"/>
    <ds:schemaRef ds:uri="da53939c-dcd9-44dd-ac85-d0bd4e15d91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C4DF369-BF58-46F3-BFDF-E1E86AB983DC}">
  <ds:schemaRefs>
    <ds:schemaRef ds:uri="5fdd1cf4-3cc0-4432-a7a2-7109790f3d31"/>
    <ds:schemaRef ds:uri="da53939c-dcd9-44dd-ac85-d0bd4e15d91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505</Words>
  <Application>Microsoft Macintosh PowerPoint</Application>
  <PresentationFormat>Custom</PresentationFormat>
  <Paragraphs>34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Arial</vt:lpstr>
      <vt:lpstr>Inter</vt:lpstr>
      <vt:lpstr>Inter Italic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Summary - Everywhere Work Report 2024 - EN </dc:title>
  <dc:subject/>
  <dc:creator/>
  <cp:keywords/>
  <dc:description/>
  <cp:lastModifiedBy>Devin Hanson</cp:lastModifiedBy>
  <cp:revision>23</cp:revision>
  <dcterms:created xsi:type="dcterms:W3CDTF">2006-08-16T00:00:00Z</dcterms:created>
  <dcterms:modified xsi:type="dcterms:W3CDTF">2024-11-19T16:59:04Z</dcterms:modified>
  <cp:category/>
  <dc:identifier>DAF-BCPGQIA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0x010100C6A529CB4A62A742AE048CABF7079222</vt:lpwstr>
  </property>
  <property fmtid="{D5CDD505-2E9C-101B-9397-08002B2CF9AE}" pid="3" name="Metadata">
    <vt:lpwstr/>
  </property>
  <property fmtid="{D5CDD505-2E9C-101B-9397-08002B2CF9AE}" pid="4" name="MediaServiceImageTags">
    <vt:lpwstr/>
  </property>
</Properties>
</file>