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4"/>
  </p:notesMasterIdLst>
  <p:sldIdLst>
    <p:sldId id="256" r:id="rId5"/>
    <p:sldId id="2147478951" r:id="rId6"/>
    <p:sldId id="2147478938" r:id="rId7"/>
    <p:sldId id="2147478954" r:id="rId8"/>
    <p:sldId id="2147478955" r:id="rId9"/>
    <p:sldId id="2147478956" r:id="rId10"/>
    <p:sldId id="2147478957" r:id="rId11"/>
    <p:sldId id="2147478941" r:id="rId12"/>
    <p:sldId id="2147478934" r:id="rId13"/>
  </p:sldIdLst>
  <p:sldSz cx="18288000" cy="10287000"/>
  <p:notesSz cx="6858000" cy="9144000"/>
  <p:embeddedFontLst>
    <p:embeddedFont>
      <p:font typeface="Inter" panose="020B0502030000000004" pitchFamily="34" charset="0"/>
      <p:regular r:id="rId15"/>
      <p:bold r:id="rId16"/>
      <p:italic r:id="rId17"/>
      <p:boldItalic r:id="rId18"/>
    </p:embeddedFont>
    <p:embeddedFont>
      <p:font typeface="Meiryo UI" panose="020B0604030504040204" pitchFamily="34" charset="-128"/>
      <p:regular r:id="rId19"/>
      <p:bold r:id="rId20"/>
      <p:italic r:id="rId21"/>
      <p:boldItalic r:id="rId22"/>
    </p:embeddedFont>
  </p:embeddedFontLst>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760" userDrawn="1">
          <p15:clr>
            <a:srgbClr val="A4A3A4"/>
          </p15:clr>
        </p15:guide>
        <p15:guide id="3" orient="horz" pos="32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D1A5014-A220-2A3C-A423-569137273C96}" name="Rachel Haberman" initials="" userId="S::Rachel.Haberman@ivanti.com::b9637989-e1d2-4578-b50b-e8246d3a296e"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E0389"/>
    <a:srgbClr val="E92A3B"/>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58857C-22D8-F9A1-83DA-7A4734CD751C}" v="1" dt="2024-11-11T20:34:04.570"/>
    <p1510:client id="{5EF21D23-4740-AE0D-6D10-FB13A7B8A80A}" v="12" dt="2024-11-11T17:33:05.540"/>
    <p1510:client id="{8D026420-F13B-4C02-1057-DEC7291E97D6}" v="9" dt="2024-11-12T15:40:06.413"/>
    <p1510:client id="{AD3C0067-65D3-9D48-F3D7-24911BB27772}" v="15" dt="2024-11-11T19:17:11.088"/>
    <p1510:client id="{B82C0FE2-256E-36D0-2A7E-8CF473D8722F}" v="7" dt="2024-11-12T16:00:41.125"/>
    <p1510:client id="{D69D3E02-EB7F-AC07-8499-60D4FCBDBB1F}" v="13" dt="2024-11-11T19:31:11.790"/>
    <p1510:client id="{F8272594-8DDA-FB0C-A4C2-60C9831D70F5}" v="109" dt="2024-11-11T17:43:25.9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33"/>
    <p:restoredTop sz="94600"/>
  </p:normalViewPr>
  <p:slideViewPr>
    <p:cSldViewPr snapToGrid="0">
      <p:cViewPr varScale="1">
        <p:scale>
          <a:sx n="100" d="100"/>
          <a:sy n="100" d="100"/>
        </p:scale>
        <p:origin x="1296" y="168"/>
      </p:cViewPr>
      <p:guideLst>
        <p:guide pos="5760"/>
        <p:guide orient="horz" pos="32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0FD3440-A990-B743-94FD-1272A487B74C}" type="datetimeFigureOut">
              <a:rPr lang="en-US" smtClean="0"/>
              <a:t>11/21/24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9D702E-58EF-6646-AF43-A7D5FE7CEE5D}" type="slidenum">
              <a:rPr lang="en-US" smtClean="0"/>
              <a:t>‹#›</a:t>
            </a:fld>
            <a:endParaRPr lang="en-US"/>
          </a:p>
        </p:txBody>
      </p:sp>
    </p:spTree>
    <p:extLst>
      <p:ext uri="{BB962C8B-B14F-4D97-AF65-F5344CB8AC3E}">
        <p14:creationId xmlns:p14="http://schemas.microsoft.com/office/powerpoint/2010/main" val="3593355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2</a:t>
            </a:fld>
            <a:endParaRPr lang="en-US"/>
          </a:p>
        </p:txBody>
      </p:sp>
    </p:spTree>
    <p:extLst>
      <p:ext uri="{BB962C8B-B14F-4D97-AF65-F5344CB8AC3E}">
        <p14:creationId xmlns:p14="http://schemas.microsoft.com/office/powerpoint/2010/main" val="354000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3</a:t>
            </a:fld>
            <a:endParaRPr lang="en-US"/>
          </a:p>
        </p:txBody>
      </p:sp>
    </p:spTree>
    <p:extLst>
      <p:ext uri="{BB962C8B-B14F-4D97-AF65-F5344CB8AC3E}">
        <p14:creationId xmlns:p14="http://schemas.microsoft.com/office/powerpoint/2010/main" val="4249212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4</a:t>
            </a:fld>
            <a:endParaRPr lang="en-US"/>
          </a:p>
        </p:txBody>
      </p:sp>
    </p:spTree>
    <p:extLst>
      <p:ext uri="{BB962C8B-B14F-4D97-AF65-F5344CB8AC3E}">
        <p14:creationId xmlns:p14="http://schemas.microsoft.com/office/powerpoint/2010/main" val="2226048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5</a:t>
            </a:fld>
            <a:endParaRPr lang="en-US"/>
          </a:p>
        </p:txBody>
      </p:sp>
    </p:spTree>
    <p:extLst>
      <p:ext uri="{BB962C8B-B14F-4D97-AF65-F5344CB8AC3E}">
        <p14:creationId xmlns:p14="http://schemas.microsoft.com/office/powerpoint/2010/main" val="980215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6</a:t>
            </a:fld>
            <a:endParaRPr lang="en-US"/>
          </a:p>
        </p:txBody>
      </p:sp>
    </p:spTree>
    <p:extLst>
      <p:ext uri="{BB962C8B-B14F-4D97-AF65-F5344CB8AC3E}">
        <p14:creationId xmlns:p14="http://schemas.microsoft.com/office/powerpoint/2010/main" val="1777129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6A6C0BA5-3971-3645-86F9-CC5C47721CEF}" type="slidenum">
              <a:rPr lang="en-US" smtClean="0"/>
              <a:pPr/>
              <a:t>7</a:t>
            </a:fld>
            <a:endParaRPr lang="en-US"/>
          </a:p>
        </p:txBody>
      </p:sp>
    </p:spTree>
    <p:extLst>
      <p:ext uri="{BB962C8B-B14F-4D97-AF65-F5344CB8AC3E}">
        <p14:creationId xmlns:p14="http://schemas.microsoft.com/office/powerpoint/2010/main" val="2633329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5"/>
          </p:nvPr>
        </p:nvSpPr>
        <p:spPr/>
        <p:txBody>
          <a:bodyPr rtlCol="0"/>
          <a:lstStyle/>
          <a:p>
            <a:pPr rtl="0"/>
            <a:fld id="{9C9D702E-58EF-6646-AF43-A7D5FE7CEE5D}" type="slidenum">
              <a:rPr lang="en-US" smtClean="0"/>
              <a:t>8</a:t>
            </a:fld>
            <a:endParaRPr lang="en-US"/>
          </a:p>
        </p:txBody>
      </p:sp>
    </p:spTree>
    <p:extLst>
      <p:ext uri="{BB962C8B-B14F-4D97-AF65-F5344CB8AC3E}">
        <p14:creationId xmlns:p14="http://schemas.microsoft.com/office/powerpoint/2010/main" val="3487242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rtlCol="0"/>
          <a:lstStyle/>
          <a:p>
            <a:pPr rtl="0"/>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rtlCol="0"/>
          <a:lstStyle/>
          <a:p>
            <a:pPr rtl="0"/>
            <a:fld id="{6A6C0BA5-3971-3645-86F9-CC5C47721CEF}" type="slidenum">
              <a:rPr lang="en-US" smtClean="0"/>
              <a:pPr/>
              <a:t>9</a:t>
            </a:fld>
            <a:endParaRPr lang="en-US"/>
          </a:p>
        </p:txBody>
      </p:sp>
    </p:spTree>
    <p:extLst>
      <p:ext uri="{BB962C8B-B14F-4D97-AF65-F5344CB8AC3E}">
        <p14:creationId xmlns:p14="http://schemas.microsoft.com/office/powerpoint/2010/main" val="1001605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ima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01F22D-DAE1-AA68-ABE8-F6B8D783CCCB}"/>
              </a:ext>
            </a:extLst>
          </p:cNvPr>
          <p:cNvPicPr>
            <a:picLocks noChangeAspect="1"/>
          </p:cNvPicPr>
          <p:nvPr userDrawn="1"/>
        </p:nvPicPr>
        <p:blipFill>
          <a:blip r:embed="rId2">
            <a:extLst>
              <a:ext uri="{28A0092B-C50C-407E-A947-70E740481C1C}">
                <a14:useLocalDpi xmlns:a14="http://schemas.microsoft.com/office/drawing/2010/main" val="0"/>
              </a:ext>
            </a:extLst>
          </a:blip>
          <a:srcRect l="1976" r="1976"/>
          <a:stretch/>
        </p:blipFill>
        <p:spPr>
          <a:xfrm>
            <a:off x="-187569" y="-109849"/>
            <a:ext cx="18882451" cy="11058405"/>
          </a:xfrm>
          <a:prstGeom prst="rect">
            <a:avLst/>
          </a:prstGeom>
        </p:spPr>
      </p:pic>
    </p:spTree>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i="0">
                <a:latin typeface="Inter" panose="020B0502030000000004" pitchFamily="34" charset="0"/>
              </a:defRPr>
            </a:lvl1pPr>
          </a:lstStyle>
          <a:p>
            <a:pPr rtl="0"/>
            <a:r>
              <a:rPr lang="ja"/>
              <a:t>Click to edit Master title style</a:t>
            </a:r>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b="1" i="0">
                <a:latin typeface="Inter" panose="020B05020300000000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
              <a:t>Click to edit Master text styles</a:t>
            </a:r>
          </a:p>
        </p:txBody>
      </p:sp>
      <p:sp>
        <p:nvSpPr>
          <p:cNvPr id="5" name="Date Placeholder 4"/>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6" name="Footer Placeholder 5"/>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7" name="Slide Number Placeholder 6"/>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b="1" i="0">
                <a:latin typeface="Inter" panose="020B0502030000000004" pitchFamily="34" charset="0"/>
              </a:defRPr>
            </a:lvl1pPr>
          </a:lstStyle>
          <a:p>
            <a:pPr rtl="0"/>
            <a:r>
              <a:rPr lang="ja"/>
              <a:t>Click to edit Master title style</a:t>
            </a:r>
          </a:p>
        </p:txBody>
      </p:sp>
      <p:sp>
        <p:nvSpPr>
          <p:cNvPr id="3" name="Vertical Text Placeholder 2"/>
          <p:cNvSpPr>
            <a:spLocks noGrp="1"/>
          </p:cNvSpPr>
          <p:nvPr>
            <p:ph type="body" orient="vert" idx="1"/>
          </p:nvPr>
        </p:nvSpPr>
        <p:spPr/>
        <p:txBody>
          <a:bodyPr vert="eaVert" rtlCol="0"/>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4" name="Date Placeholder 3"/>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5" name="Footer Placeholder 4"/>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6" name="Slide Number Placeholder 5"/>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lvl1pPr>
              <a:defRPr b="1" i="0">
                <a:latin typeface="Inter" panose="020B0502030000000004" pitchFamily="34" charset="0"/>
              </a:defRPr>
            </a:lvl1pPr>
          </a:lstStyle>
          <a:p>
            <a:pPr rtl="0"/>
            <a:r>
              <a:rPr lang="ja"/>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4" name="Date Placeholder 3"/>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5" name="Footer Placeholder 4"/>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6" name="Slide Number Placeholder 5"/>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051094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 texture right">
    <p:spTree>
      <p:nvGrpSpPr>
        <p:cNvPr id="1" name=""/>
        <p:cNvGrpSpPr/>
        <p:nvPr/>
      </p:nvGrpSpPr>
      <p:grpSpPr>
        <a:xfrm>
          <a:off x="0" y="0"/>
          <a:ext cx="0" cy="0"/>
          <a:chOff x="0" y="0"/>
          <a:chExt cx="0" cy="0"/>
        </a:xfrm>
      </p:grpSpPr>
      <p:pic>
        <p:nvPicPr>
          <p:cNvPr id="3" name="Picture 2" descr="A red and blue background&#10;&#10;Description automatically generated">
            <a:extLst>
              <a:ext uri="{FF2B5EF4-FFF2-40B4-BE49-F238E27FC236}">
                <a16:creationId xmlns:a16="http://schemas.microsoft.com/office/drawing/2014/main" id="{E9DD9B4D-7F17-380A-8FD9-8B5A761F445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urple - texture left">
    <p:spTree>
      <p:nvGrpSpPr>
        <p:cNvPr id="1" name=""/>
        <p:cNvGrpSpPr/>
        <p:nvPr/>
      </p:nvGrpSpPr>
      <p:grpSpPr>
        <a:xfrm>
          <a:off x="0" y="0"/>
          <a:ext cx="0" cy="0"/>
          <a:chOff x="0" y="0"/>
          <a:chExt cx="0" cy="0"/>
        </a:xfrm>
      </p:grpSpPr>
      <p:sp>
        <p:nvSpPr>
          <p:cNvPr id="7" name="Freeform 2">
            <a:extLst>
              <a:ext uri="{FF2B5EF4-FFF2-40B4-BE49-F238E27FC236}">
                <a16:creationId xmlns:a16="http://schemas.microsoft.com/office/drawing/2014/main" id="{9BBEF499-5A6B-F38E-7930-AAC4A242C857}"/>
              </a:ext>
            </a:extLst>
          </p:cNvPr>
          <p:cNvSpPr/>
          <p:nvPr userDrawn="1"/>
        </p:nvSpPr>
        <p:spPr>
          <a:xfrm>
            <a:off x="0" y="0"/>
            <a:ext cx="18287999"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37" r="-37"/>
            </a:stretch>
          </a:blipFill>
        </p:spPr>
        <p:txBody>
          <a:bodyPr rtlCol="0"/>
          <a:lstStyle/>
          <a:p>
            <a:pPr rtl="0"/>
            <a:endParaRPr lang="en-US" b="1">
              <a:latin typeface="Inter" panose="020B0502030000000004" pitchFamily="34" charset="0"/>
            </a:endParaRPr>
          </a:p>
        </p:txBody>
      </p:sp>
    </p:spTree>
    <p:extLst>
      <p:ext uri="{BB962C8B-B14F-4D97-AF65-F5344CB8AC3E}">
        <p14:creationId xmlns:p14="http://schemas.microsoft.com/office/powerpoint/2010/main" val="2001591483"/>
      </p:ext>
    </p:extLst>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i="0" cap="all">
                <a:latin typeface="Inter" panose="020B0502030000000004" pitchFamily="34" charset="0"/>
              </a:defRPr>
            </a:lvl1pPr>
          </a:lstStyle>
          <a:p>
            <a:pPr rtl="0"/>
            <a:r>
              <a:rPr lang="ja"/>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b="1" i="0">
                <a:solidFill>
                  <a:schemeClr val="tx1">
                    <a:tint val="75000"/>
                  </a:schemeClr>
                </a:solidFill>
                <a:latin typeface="Inter" panose="020B05020300000000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ja"/>
              <a:t>Click to edit Master text styles</a:t>
            </a:r>
          </a:p>
        </p:txBody>
      </p:sp>
      <p:sp>
        <p:nvSpPr>
          <p:cNvPr id="4" name="Date Placeholder 3"/>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5" name="Footer Placeholder 4"/>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6" name="Slide Number Placeholder 5"/>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b="1" i="0">
                <a:latin typeface="Inter" panose="020B0502030000000004" pitchFamily="34" charset="0"/>
              </a:defRPr>
            </a:lvl1pPr>
          </a:lstStyle>
          <a:p>
            <a:pPr rtl="0"/>
            <a:r>
              <a:rPr lang="ja"/>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5" name="Date Placeholder 4"/>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6" name="Footer Placeholder 5"/>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7" name="Slide Number Placeholder 6"/>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b="1" i="0">
                <a:latin typeface="Inter" panose="020B0502030000000004" pitchFamily="34" charset="0"/>
              </a:defRPr>
            </a:lvl1pPr>
          </a:lstStyle>
          <a:p>
            <a:pPr rtl="0"/>
            <a:r>
              <a:rPr lang="ja"/>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7" name="Date Placeholder 6"/>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8" name="Footer Placeholder 7"/>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9" name="Slide Number Placeholder 8"/>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b="1" i="0">
                <a:latin typeface="Inter" panose="020B0502030000000004" pitchFamily="34" charset="0"/>
              </a:defRPr>
            </a:lvl1pPr>
          </a:lstStyle>
          <a:p>
            <a:pPr rtl="0"/>
            <a:r>
              <a:rPr lang="ja"/>
              <a:t>Click to edit Master title style</a:t>
            </a:r>
          </a:p>
        </p:txBody>
      </p:sp>
      <p:sp>
        <p:nvSpPr>
          <p:cNvPr id="3" name="Date Placeholder 2"/>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4" name="Footer Placeholder 3"/>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5" name="Slide Number Placeholder 4"/>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3" name="Footer Placeholder 2"/>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4" name="Slide Number Placeholder 3"/>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i="0">
                <a:latin typeface="Inter" panose="020B0502030000000004" pitchFamily="34" charset="0"/>
              </a:defRPr>
            </a:lvl1pPr>
          </a:lstStyle>
          <a:p>
            <a:pPr rtl="0"/>
            <a:r>
              <a:rPr lang="ja"/>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b="1" i="0">
                <a:latin typeface="Inter" panose="020B0502030000000004" pitchFamily="34" charset="0"/>
              </a:defRPr>
            </a:lvl1pPr>
            <a:lvl2pPr>
              <a:defRPr sz="2800" b="1" i="0">
                <a:latin typeface="Inter" panose="020B0502030000000004" pitchFamily="34" charset="0"/>
              </a:defRPr>
            </a:lvl2pPr>
            <a:lvl3pPr>
              <a:defRPr sz="2400" b="1" i="0">
                <a:latin typeface="Inter" panose="020B0502030000000004" pitchFamily="34" charset="0"/>
              </a:defRPr>
            </a:lvl3pPr>
            <a:lvl4pPr>
              <a:defRPr sz="2000" b="1" i="0">
                <a:latin typeface="Inter" panose="020B0502030000000004" pitchFamily="34" charset="0"/>
              </a:defRPr>
            </a:lvl4pPr>
            <a:lvl5pPr>
              <a:defRPr sz="2000" b="1" i="0">
                <a:latin typeface="Inter" panose="020B0502030000000004" pitchFamily="34" charset="0"/>
              </a:defRPr>
            </a:lvl5pPr>
            <a:lvl6pPr>
              <a:defRPr sz="2000"/>
            </a:lvl6pPr>
            <a:lvl7pPr>
              <a:defRPr sz="2000"/>
            </a:lvl7pPr>
            <a:lvl8pPr>
              <a:defRPr sz="2000"/>
            </a:lvl8pPr>
            <a:lvl9pPr>
              <a:defRPr sz="2000"/>
            </a:lvl9p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
              <a:t>Click to edit Master text styles</a:t>
            </a:r>
          </a:p>
        </p:txBody>
      </p:sp>
      <p:sp>
        <p:nvSpPr>
          <p:cNvPr id="5" name="Date Placeholder 4"/>
          <p:cNvSpPr>
            <a:spLocks noGrp="1"/>
          </p:cNvSpPr>
          <p:nvPr>
            <p:ph type="dt" sz="half" idx="10"/>
          </p:nvPr>
        </p:nvSpPr>
        <p:spPr/>
        <p:txBody>
          <a:bodyPr rtlCol="0"/>
          <a:lstStyle>
            <a:lvl1pPr>
              <a:defRPr b="1" i="0">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6" name="Footer Placeholder 5"/>
          <p:cNvSpPr>
            <a:spLocks noGrp="1"/>
          </p:cNvSpPr>
          <p:nvPr>
            <p:ph type="ftr" sz="quarter" idx="11"/>
          </p:nvPr>
        </p:nvSpPr>
        <p:spPr/>
        <p:txBody>
          <a:bodyPr rtlCol="0"/>
          <a:lstStyle>
            <a:lvl1pPr>
              <a:defRPr b="1" i="0">
                <a:latin typeface="Inter" panose="020B0502030000000004" pitchFamily="34" charset="0"/>
              </a:defRPr>
            </a:lvl1pPr>
          </a:lstStyle>
          <a:p>
            <a:pPr rtl="0"/>
            <a:endParaRPr lang="en-US"/>
          </a:p>
        </p:txBody>
      </p:sp>
      <p:sp>
        <p:nvSpPr>
          <p:cNvPr id="7" name="Slide Number Placeholder 6"/>
          <p:cNvSpPr>
            <a:spLocks noGrp="1"/>
          </p:cNvSpPr>
          <p:nvPr>
            <p:ph type="sldNum" sz="quarter" idx="12"/>
          </p:nvPr>
        </p:nvSpPr>
        <p:spPr/>
        <p:txBody>
          <a:bodyPr rtlCol="0"/>
          <a:lstStyle>
            <a:lvl1pPr>
              <a:defRPr b="1" i="0">
                <a:latin typeface="Inter" panose="020B0502030000000004" pitchFamily="34" charset="0"/>
              </a:defRPr>
            </a:lvl1pPr>
          </a:lstStyle>
          <a:p>
            <a:pPr rtl="0"/>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ja"/>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ja"/>
              <a:t>Click to edit Master text styles</a:t>
            </a:r>
          </a:p>
          <a:p>
            <a:pPr lvl="1" rtl="0"/>
            <a:r>
              <a:rPr lang="ja"/>
              <a:t>Second level</a:t>
            </a:r>
          </a:p>
          <a:p>
            <a:pPr lvl="2" rtl="0"/>
            <a:r>
              <a:rPr lang="ja"/>
              <a:t>Third level</a:t>
            </a:r>
          </a:p>
          <a:p>
            <a:pPr lvl="3" rtl="0"/>
            <a:r>
              <a:rPr lang="ja"/>
              <a:t>Fourth level</a:t>
            </a:r>
          </a:p>
          <a:p>
            <a:pPr lvl="4" rtl="0"/>
            <a:r>
              <a:rPr lang="ja"/>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i="0">
                <a:solidFill>
                  <a:schemeClr val="tx1">
                    <a:tint val="75000"/>
                  </a:schemeClr>
                </a:solidFill>
                <a:latin typeface="Inter" panose="020B0502030000000004" pitchFamily="34" charset="0"/>
              </a:defRPr>
            </a:lvl1pPr>
          </a:lstStyle>
          <a:p>
            <a:pPr rtl="0"/>
            <a:fld id="{1D8BD707-D9CF-40AE-B4C6-C98DA3205C09}" type="datetimeFigureOut">
              <a:rPr lang="en-US" smtClean="0"/>
              <a:pPr rtl="0"/>
              <a:t>11/21/24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i="0">
                <a:solidFill>
                  <a:schemeClr val="tx1">
                    <a:tint val="75000"/>
                  </a:schemeClr>
                </a:solidFill>
                <a:latin typeface="Inter" panose="020B0502030000000004" pitchFamily="34" charset="0"/>
              </a:defRPr>
            </a:lvl1pPr>
          </a:lstStyle>
          <a:p>
            <a:pPr rtl="0"/>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1" i="0">
                <a:solidFill>
                  <a:schemeClr val="tx1">
                    <a:tint val="75000"/>
                  </a:schemeClr>
                </a:solidFill>
                <a:latin typeface="Inter" panose="020B0502030000000004" pitchFamily="34" charset="0"/>
              </a:defRPr>
            </a:lvl1pPr>
          </a:lstStyle>
          <a:p>
            <a:pPr rtl="0"/>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xStyles>
    <p:titleStyle>
      <a:lvl1pPr algn="ctr" defTabSz="914400" rtl="0" eaLnBrk="1" latinLnBrk="0" hangingPunct="1">
        <a:spcBef>
          <a:spcPct val="0"/>
        </a:spcBef>
        <a:buNone/>
        <a:defRPr sz="4400" b="1" i="0" kern="1200">
          <a:solidFill>
            <a:schemeClr val="tx1"/>
          </a:solidFill>
          <a:latin typeface="Inter" panose="020B05020300000000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vanti.com/ja/ai-securit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s://www.ivanti.com/ja/resources/research-reports" TargetMode="External"/><Relationship Id="rId5" Type="http://schemas.openxmlformats.org/officeDocument/2006/relationships/hyperlink" Target="https://www.ivanti.com/ja/resources/research-reports/digital-employee-experience" TargetMode="External"/><Relationship Id="rId4" Type="http://schemas.openxmlformats.org/officeDocument/2006/relationships/hyperlink" Target="https://www.ivanti.com/ja/resources/research-reports/state-of-cybersecurity-re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7"/>
          <p:cNvSpPr txBox="1"/>
          <p:nvPr/>
        </p:nvSpPr>
        <p:spPr>
          <a:xfrm>
            <a:off x="5840895" y="8441516"/>
            <a:ext cx="11504254" cy="956929"/>
          </a:xfrm>
          <a:prstGeom prst="rect">
            <a:avLst/>
          </a:prstGeom>
        </p:spPr>
        <p:txBody>
          <a:bodyPr wrap="square" lIns="0" tIns="0" rIns="0" bIns="0" rtlCol="0" anchor="ctr">
            <a:spAutoFit/>
          </a:bodyPr>
          <a:lstStyle/>
          <a:p>
            <a:pPr rtl="0">
              <a:lnSpc>
                <a:spcPts val="3919"/>
              </a:lnSpc>
              <a:spcBef>
                <a:spcPct val="0"/>
              </a:spcBef>
            </a:pPr>
            <a:r>
              <a:rPr lang="ja"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レポート</a:t>
            </a:r>
            <a:r>
              <a:rPr lang="ja-JP" altLang="en-US"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の</a:t>
            </a:r>
            <a:r>
              <a:rPr lang="ja"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全文</a:t>
            </a:r>
            <a:r>
              <a:rPr lang="ja-JP" altLang="en-US"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と</a:t>
            </a:r>
            <a:r>
              <a:rPr lang="ja"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すべて</a:t>
            </a:r>
            <a:r>
              <a:rPr lang="ja-JP" altLang="en-US"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の図表の</a:t>
            </a:r>
            <a:r>
              <a:rPr lang="ja"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ダウンロード</a:t>
            </a:r>
            <a:r>
              <a:rPr lang="ja-JP" altLang="en-US"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t>は</a:t>
            </a:r>
            <a:br>
              <a:rPr lang="en-US" sz="2800" dirty="0">
                <a:solidFill>
                  <a:srgbClr val="FFFFFF"/>
                </a:solidFill>
                <a:latin typeface="Meiryo UI" panose="020B0604030504040204" pitchFamily="34" charset="-128"/>
                <a:ea typeface="Meiryo UI" panose="020B0604030504040204" pitchFamily="34" charset="-128"/>
                <a:cs typeface="Arial" panose="020B0604020202020204" pitchFamily="34" charset="0"/>
              </a:rPr>
            </a:br>
            <a:r>
              <a:rPr lang="ja" sz="2800" u="sng" dirty="0">
                <a:solidFill>
                  <a:schemeClr val="bg1"/>
                </a:solidFill>
                <a:latin typeface="Meiryo UI" panose="020B0604030504040204" pitchFamily="34" charset="-128"/>
                <a:ea typeface="Meiryo UI" panose="020B0604030504040204" pitchFamily="34" charset="-128"/>
                <a:cs typeface="Arial" panose="020B0604020202020204" pitchFamily="34" charset="0"/>
                <a:hlinkClick r:id="rId3">
                  <a:extLst>
                    <a:ext uri="{A12FA001-AC4F-418D-AE19-62706E023703}">
                      <ahyp:hlinkClr xmlns:ahyp="http://schemas.microsoft.com/office/drawing/2018/hyperlinkcolor" val="tx"/>
                    </a:ext>
                  </a:extLst>
                </a:hlinkClick>
              </a:rPr>
              <a:t>ivanti.com/</a:t>
            </a:r>
            <a:r>
              <a:rPr lang="en-US" altLang="ja" sz="2800" u="sng" dirty="0">
                <a:solidFill>
                  <a:schemeClr val="bg1"/>
                </a:solidFill>
                <a:latin typeface="Meiryo UI" panose="020B0604030504040204" pitchFamily="34" charset="-128"/>
                <a:ea typeface="Meiryo UI" panose="020B0604030504040204" pitchFamily="34" charset="-128"/>
                <a:cs typeface="Arial" panose="020B0604020202020204" pitchFamily="34" charset="0"/>
                <a:hlinkClick r:id="rId3">
                  <a:extLst>
                    <a:ext uri="{A12FA001-AC4F-418D-AE19-62706E023703}">
                      <ahyp:hlinkClr xmlns:ahyp="http://schemas.microsoft.com/office/drawing/2018/hyperlinkcolor" val="tx"/>
                    </a:ext>
                  </a:extLst>
                </a:hlinkClick>
              </a:rPr>
              <a:t>ja/</a:t>
            </a:r>
            <a:r>
              <a:rPr lang="ja" sz="2800" u="sng" dirty="0">
                <a:solidFill>
                  <a:schemeClr val="bg1"/>
                </a:solidFill>
                <a:latin typeface="Meiryo UI" panose="020B0604030504040204" pitchFamily="34" charset="-128"/>
                <a:ea typeface="Meiryo UI" panose="020B0604030504040204" pitchFamily="34" charset="-128"/>
                <a:cs typeface="Arial" panose="020B0604020202020204" pitchFamily="34" charset="0"/>
                <a:hlinkClick r:id="rId3">
                  <a:extLst>
                    <a:ext uri="{A12FA001-AC4F-418D-AE19-62706E023703}">
                      <ahyp:hlinkClr xmlns:ahyp="http://schemas.microsoft.com/office/drawing/2018/hyperlinkcolor" val="tx"/>
                    </a:ext>
                  </a:extLst>
                </a:hlinkClick>
              </a:rPr>
              <a:t>ai-security</a:t>
            </a:r>
            <a:r>
              <a:rPr lang="ja-JP" altLang="en-US" sz="2800" u="sng" dirty="0">
                <a:solidFill>
                  <a:schemeClr val="bg1"/>
                </a:solidFill>
                <a:latin typeface="Meiryo UI" panose="020B0604030504040204" pitchFamily="34" charset="-128"/>
                <a:ea typeface="Meiryo UI" panose="020B0604030504040204" pitchFamily="34" charset="-128"/>
                <a:cs typeface="Arial" panose="020B0604020202020204" pitchFamily="34" charset="0"/>
                <a:hlinkClick r:id="rId3">
                  <a:extLst>
                    <a:ext uri="{A12FA001-AC4F-418D-AE19-62706E023703}">
                      <ahyp:hlinkClr xmlns:ahyp="http://schemas.microsoft.com/office/drawing/2018/hyperlinkcolor" val="tx"/>
                    </a:ext>
                  </a:extLst>
                </a:hlinkClick>
              </a:rPr>
              <a:t>でご覧いただけます</a:t>
            </a:r>
            <a:r>
              <a:rPr lang="ja-JP" altLang="en-US" sz="2800" dirty="0">
                <a:solidFill>
                  <a:schemeClr val="bg1"/>
                </a:solidFill>
                <a:latin typeface="Meiryo UI" panose="020B0604030504040204" pitchFamily="34" charset="-128"/>
                <a:ea typeface="Meiryo UI" panose="020B0604030504040204" pitchFamily="34" charset="-128"/>
                <a:cs typeface="Arial" panose="020B0604020202020204" pitchFamily="34" charset="0"/>
              </a:rPr>
              <a:t>。</a:t>
            </a:r>
            <a:endParaRPr lang="en-US" sz="2800" dirty="0">
              <a:solidFill>
                <a:schemeClr val="bg1"/>
              </a:solidFill>
              <a:latin typeface="Meiryo UI" panose="020B0604030504040204" pitchFamily="34" charset="-128"/>
              <a:ea typeface="Meiryo UI" panose="020B0604030504040204" pitchFamily="34" charset="-128"/>
              <a:cs typeface="Arial" panose="020B0604020202020204" pitchFamily="34" charset="0"/>
            </a:endParaRPr>
          </a:p>
        </p:txBody>
      </p:sp>
      <p:sp>
        <p:nvSpPr>
          <p:cNvPr id="8" name="Rectangle 7">
            <a:extLst>
              <a:ext uri="{FF2B5EF4-FFF2-40B4-BE49-F238E27FC236}">
                <a16:creationId xmlns:a16="http://schemas.microsoft.com/office/drawing/2014/main" id="{165E5CAD-E61E-45D2-27C6-16DD64CC80ED}"/>
              </a:ext>
            </a:extLst>
          </p:cNvPr>
          <p:cNvSpPr/>
          <p:nvPr/>
        </p:nvSpPr>
        <p:spPr>
          <a:xfrm>
            <a:off x="8805929" y="8822028"/>
            <a:ext cx="6915236" cy="5296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a:latin typeface="Meiryo UI" panose="020B0604030504040204" pitchFamily="34" charset="-128"/>
              <a:ea typeface="Meiryo UI" panose="020B0604030504040204" pitchFamily="34" charset="-128"/>
            </a:endParaRPr>
          </a:p>
        </p:txBody>
      </p:sp>
      <p:sp>
        <p:nvSpPr>
          <p:cNvPr id="9" name="TextBox 8">
            <a:extLst>
              <a:ext uri="{FF2B5EF4-FFF2-40B4-BE49-F238E27FC236}">
                <a16:creationId xmlns:a16="http://schemas.microsoft.com/office/drawing/2014/main" id="{07CEB03F-FAA4-8FB3-C3DB-8BA039F446EC}"/>
              </a:ext>
            </a:extLst>
          </p:cNvPr>
          <p:cNvSpPr txBox="1"/>
          <p:nvPr/>
        </p:nvSpPr>
        <p:spPr>
          <a:xfrm>
            <a:off x="763891" y="719126"/>
            <a:ext cx="16738297" cy="3041858"/>
          </a:xfrm>
          <a:prstGeom prst="rect">
            <a:avLst/>
          </a:prstGeom>
          <a:noFill/>
        </p:spPr>
        <p:txBody>
          <a:bodyPr wrap="square" lIns="91440" tIns="45720" rIns="91440" bIns="45720" rtlCol="0" anchor="t">
            <a:spAutoFit/>
          </a:bodyPr>
          <a:lstStyle/>
          <a:p>
            <a:pPr rtl="0">
              <a:lnSpc>
                <a:spcPts val="11500"/>
              </a:lnSpc>
            </a:pPr>
            <a:r>
              <a:rPr lang="ja" sz="10000" b="1" dirty="0">
                <a:solidFill>
                  <a:schemeClr val="bg1"/>
                </a:solidFill>
                <a:latin typeface="Meiryo UI" panose="020B0604030504040204" pitchFamily="34" charset="-128"/>
                <a:ea typeface="Meiryo UI" panose="020B0604030504040204" pitchFamily="34" charset="-128"/>
                <a:cs typeface="Arial"/>
              </a:rPr>
              <a:t>生成AIとサイバーセキュリティ:</a:t>
            </a:r>
            <a:br>
              <a:rPr lang="en-US" sz="10000" b="1" dirty="0">
                <a:latin typeface="Meiryo UI" panose="020B0604030504040204" pitchFamily="34" charset="-128"/>
                <a:ea typeface="Meiryo UI" panose="020B0604030504040204" pitchFamily="34" charset="-128"/>
                <a:cs typeface="Arial" panose="020B0604020202020204" pitchFamily="34" charset="0"/>
              </a:rPr>
            </a:br>
            <a:r>
              <a:rPr lang="ja" sz="10000" b="1" dirty="0">
                <a:solidFill>
                  <a:schemeClr val="bg1"/>
                </a:solidFill>
                <a:latin typeface="Meiryo UI" panose="020B0604030504040204" pitchFamily="34" charset="-128"/>
                <a:ea typeface="Meiryo UI" panose="020B0604030504040204" pitchFamily="34" charset="-128"/>
                <a:cs typeface="Arial"/>
              </a:rPr>
              <a:t>リスクとリターン</a:t>
            </a:r>
          </a:p>
        </p:txBody>
      </p:sp>
      <p:sp>
        <p:nvSpPr>
          <p:cNvPr id="10" name="TextBox 9">
            <a:extLst>
              <a:ext uri="{FF2B5EF4-FFF2-40B4-BE49-F238E27FC236}">
                <a16:creationId xmlns:a16="http://schemas.microsoft.com/office/drawing/2014/main" id="{66DFE11E-DB64-F3CA-ED6C-0BBE42569CC9}"/>
              </a:ext>
            </a:extLst>
          </p:cNvPr>
          <p:cNvSpPr txBox="1"/>
          <p:nvPr/>
        </p:nvSpPr>
        <p:spPr>
          <a:xfrm>
            <a:off x="763890" y="5670363"/>
            <a:ext cx="15596897" cy="861774"/>
          </a:xfrm>
          <a:prstGeom prst="rect">
            <a:avLst/>
          </a:prstGeom>
          <a:noFill/>
        </p:spPr>
        <p:txBody>
          <a:bodyPr wrap="square" lIns="91440" tIns="45720" rIns="91440" bIns="45720" rtlCol="0" anchor="t">
            <a:spAutoFit/>
          </a:bodyPr>
          <a:lstStyle/>
          <a:p>
            <a:pPr rtl="0"/>
            <a:r>
              <a:rPr lang="ja" sz="5000" dirty="0">
                <a:solidFill>
                  <a:schemeClr val="bg1"/>
                </a:solidFill>
                <a:latin typeface="Meiryo UI" panose="020B0604030504040204" pitchFamily="34" charset="-128"/>
                <a:ea typeface="Meiryo UI" panose="020B0604030504040204" pitchFamily="34" charset="-128"/>
                <a:cs typeface="Calibri"/>
              </a:rPr>
              <a:t>エグゼクティブサマリーと</a:t>
            </a:r>
            <a:r>
              <a:rPr lang="ja-JP" altLang="en-US" sz="5000" dirty="0">
                <a:solidFill>
                  <a:schemeClr val="bg1"/>
                </a:solidFill>
                <a:latin typeface="Meiryo UI" panose="020B0604030504040204" pitchFamily="34" charset="-128"/>
                <a:ea typeface="Meiryo UI" panose="020B0604030504040204" pitchFamily="34" charset="-128"/>
                <a:cs typeface="Calibri"/>
              </a:rPr>
              <a:t>主要な調査</a:t>
            </a:r>
            <a:r>
              <a:rPr lang="ja" sz="5000" dirty="0">
                <a:solidFill>
                  <a:schemeClr val="bg1"/>
                </a:solidFill>
                <a:latin typeface="Meiryo UI" panose="020B0604030504040204" pitchFamily="34" charset="-128"/>
                <a:ea typeface="Meiryo UI" panose="020B0604030504040204" pitchFamily="34" charset="-128"/>
                <a:cs typeface="Calibri"/>
              </a:rPr>
              <a:t>結果</a:t>
            </a: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4"/>
          <a:stretch>
            <a:fillRect/>
          </a:stretch>
        </p:blipFill>
        <p:spPr>
          <a:xfrm>
            <a:off x="948747" y="8233385"/>
            <a:ext cx="3569631" cy="113261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red and blue background&#10;&#10;Description automatically generated">
            <a:extLst>
              <a:ext uri="{FF2B5EF4-FFF2-40B4-BE49-F238E27FC236}">
                <a16:creationId xmlns:a16="http://schemas.microsoft.com/office/drawing/2014/main" id="{B9FA8BD2-B92F-C29B-8F9F-54EF51D8E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JP" altLang="en-US" sz="4400" dirty="0">
                <a:solidFill>
                  <a:schemeClr val="bg1"/>
                </a:solidFill>
                <a:latin typeface="Meiryo UI" panose="020B0604030504040204" pitchFamily="34" charset="-128"/>
                <a:ea typeface="Meiryo UI" panose="020B0604030504040204" pitchFamily="34" charset="-128"/>
                <a:cs typeface="Arial"/>
              </a:rPr>
              <a:t>主な</a:t>
            </a:r>
            <a:r>
              <a:rPr lang="ja" sz="4400" dirty="0">
                <a:solidFill>
                  <a:schemeClr val="bg1"/>
                </a:solidFill>
                <a:latin typeface="Meiryo UI" panose="020B0604030504040204" pitchFamily="34" charset="-128"/>
                <a:ea typeface="Meiryo UI" panose="020B0604030504040204" pitchFamily="34" charset="-128"/>
                <a:cs typeface="Arial"/>
              </a:rPr>
              <a:t>調査結果</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330034" cy="6316882"/>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solidFill>
                  <a:schemeClr val="bg1"/>
                </a:solidFill>
                <a:latin typeface="Meiryo UI" panose="020B0604030504040204" pitchFamily="34" charset="-128"/>
                <a:ea typeface="Meiryo UI" panose="020B0604030504040204" pitchFamily="34" charset="-128"/>
                <a:cs typeface="Arial"/>
              </a:rPr>
              <a:t>サイバーセキュリティチームは、生成AIがワークフローを改善して脅威の検出と対応を強化する能力についてポジティブな見方をしています。ただし、組織でデータがサイロ化されていると、AIへの投資</a:t>
            </a:r>
            <a:r>
              <a:rPr lang="ja-JP" altLang="en-US" sz="3200" b="0" dirty="0">
                <a:solidFill>
                  <a:schemeClr val="bg1"/>
                </a:solidFill>
                <a:latin typeface="Meiryo UI" panose="020B0604030504040204" pitchFamily="34" charset="-128"/>
                <a:ea typeface="Meiryo UI" panose="020B0604030504040204" pitchFamily="34" charset="-128"/>
                <a:cs typeface="Arial"/>
              </a:rPr>
              <a:t>に対して</a:t>
            </a:r>
            <a:r>
              <a:rPr lang="ja" sz="3200" b="0" dirty="0">
                <a:solidFill>
                  <a:schemeClr val="bg1"/>
                </a:solidFill>
                <a:latin typeface="Meiryo UI" panose="020B0604030504040204" pitchFamily="34" charset="-128"/>
                <a:ea typeface="Meiryo UI" panose="020B0604030504040204" pitchFamily="34" charset="-128"/>
                <a:cs typeface="Arial"/>
              </a:rPr>
              <a:t>十分に活用でき</a:t>
            </a:r>
            <a:r>
              <a:rPr lang="ja-JP" altLang="en-US" sz="3200" b="0" dirty="0">
                <a:solidFill>
                  <a:schemeClr val="bg1"/>
                </a:solidFill>
                <a:latin typeface="Meiryo UI" panose="020B0604030504040204" pitchFamily="34" charset="-128"/>
                <a:ea typeface="Meiryo UI" panose="020B0604030504040204" pitchFamily="34" charset="-128"/>
                <a:cs typeface="Arial"/>
              </a:rPr>
              <a:t>ない</a:t>
            </a:r>
            <a:endParaRPr lang="en-US" sz="3200" dirty="0">
              <a:solidFill>
                <a:schemeClr val="bg1"/>
              </a:solidFill>
              <a:latin typeface="Meiryo UI" panose="020B0604030504040204" pitchFamily="34" charset="-128"/>
              <a:ea typeface="Meiryo UI" panose="020B0604030504040204" pitchFamily="34" charset="-128"/>
            </a:endParaRPr>
          </a:p>
        </p:txBody>
      </p:sp>
      <p:pic>
        <p:nvPicPr>
          <p:cNvPr id="5" name="Picture 4">
            <a:extLst>
              <a:ext uri="{FF2B5EF4-FFF2-40B4-BE49-F238E27FC236}">
                <a16:creationId xmlns:a16="http://schemas.microsoft.com/office/drawing/2014/main" id="{27F7C196-C782-793C-7223-74DE425F8140}"/>
              </a:ext>
            </a:extLst>
          </p:cNvPr>
          <p:cNvPicPr>
            <a:picLocks noChangeAspect="1"/>
          </p:cNvPicPr>
          <p:nvPr/>
        </p:nvPicPr>
        <p:blipFill>
          <a:blip r:embed="rId4">
            <a:extLst>
              <a:ext uri="{28A0092B-C50C-407E-A947-70E740481C1C}">
                <a14:useLocalDpi xmlns:a14="http://schemas.microsoft.com/office/drawing/2010/main" val="0"/>
              </a:ext>
            </a:extLst>
          </a:blip>
          <a:srcRect l="337" r="6271"/>
          <a:stretch/>
        </p:blipFill>
        <p:spPr>
          <a:xfrm>
            <a:off x="5937499" y="1358563"/>
            <a:ext cx="11809943" cy="6975662"/>
          </a:xfrm>
          <a:prstGeom prst="rect">
            <a:avLst/>
          </a:prstGeom>
        </p:spPr>
      </p:pic>
    </p:spTree>
    <p:extLst>
      <p:ext uri="{BB962C8B-B14F-4D97-AF65-F5344CB8AC3E}">
        <p14:creationId xmlns:p14="http://schemas.microsoft.com/office/powerpoint/2010/main" val="297828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12995029" y="0"/>
            <a:ext cx="5292971" cy="10287000"/>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sz="2700"/>
          </a:p>
        </p:txBody>
      </p:sp>
      <p:sp>
        <p:nvSpPr>
          <p:cNvPr id="4" name="Title 5">
            <a:extLst>
              <a:ext uri="{FF2B5EF4-FFF2-40B4-BE49-F238E27FC236}">
                <a16:creationId xmlns:a16="http://schemas.microsoft.com/office/drawing/2014/main" id="{5C67CAF3-CCAF-D303-F592-E754628075A3}"/>
              </a:ext>
            </a:extLst>
          </p:cNvPr>
          <p:cNvSpPr txBox="1">
            <a:spLocks/>
          </p:cNvSpPr>
          <p:nvPr/>
        </p:nvSpPr>
        <p:spPr>
          <a:xfrm>
            <a:off x="13783923" y="2074822"/>
            <a:ext cx="3895343" cy="1201914"/>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600" dirty="0">
                <a:solidFill>
                  <a:srgbClr val="4E0389"/>
                </a:solidFill>
                <a:latin typeface="Meiryo UI" panose="020B0604030504040204" pitchFamily="34" charset="-128"/>
                <a:ea typeface="Meiryo UI" panose="020B0604030504040204" pitchFamily="34" charset="-128"/>
                <a:cs typeface="Arial"/>
              </a:rPr>
              <a:t>なぜ重要</a:t>
            </a:r>
            <a:r>
              <a:rPr lang="ja-JP" altLang="en-US" sz="3600" dirty="0">
                <a:solidFill>
                  <a:srgbClr val="4E0389"/>
                </a:solidFill>
                <a:latin typeface="Meiryo UI" panose="020B0604030504040204" pitchFamily="34" charset="-128"/>
                <a:ea typeface="Meiryo UI" panose="020B0604030504040204" pitchFamily="34" charset="-128"/>
                <a:cs typeface="Arial"/>
              </a:rPr>
              <a:t>なの</a:t>
            </a:r>
            <a:r>
              <a:rPr lang="ja" sz="3600" dirty="0">
                <a:solidFill>
                  <a:srgbClr val="4E0389"/>
                </a:solidFill>
                <a:latin typeface="Meiryo UI" panose="020B0604030504040204" pitchFamily="34" charset="-128"/>
                <a:ea typeface="Meiryo UI" panose="020B0604030504040204" pitchFamily="34" charset="-128"/>
                <a:cs typeface="Arial"/>
              </a:rPr>
              <a:t>か</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13783922" y="2965841"/>
            <a:ext cx="3895343" cy="6317112"/>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latin typeface="Meiryo UI" panose="020B0604030504040204" pitchFamily="34" charset="-128"/>
                <a:ea typeface="Meiryo UI" panose="020B0604030504040204" pitchFamily="34" charset="-128"/>
              </a:rPr>
              <a:t>サイバー防御ツールとしての生成AIのメリットを</a:t>
            </a:r>
            <a:r>
              <a:rPr lang="ja-JP" altLang="en-US" sz="3200" b="0" dirty="0">
                <a:latin typeface="Meiryo UI" panose="020B0604030504040204" pitchFamily="34" charset="-128"/>
                <a:ea typeface="Meiryo UI" panose="020B0604030504040204" pitchFamily="34" charset="-128"/>
              </a:rPr>
              <a:t>享受</a:t>
            </a:r>
            <a:r>
              <a:rPr lang="ja" sz="3200" b="0" dirty="0">
                <a:latin typeface="Meiryo UI" panose="020B0604030504040204" pitchFamily="34" charset="-128"/>
                <a:ea typeface="Meiryo UI" panose="020B0604030504040204" pitchFamily="34" charset="-128"/>
              </a:rPr>
              <a:t>するには、サイロ</a:t>
            </a:r>
            <a:r>
              <a:rPr lang="ja-JP" altLang="en-US" sz="3200" b="0" dirty="0">
                <a:latin typeface="Meiryo UI" panose="020B0604030504040204" pitchFamily="34" charset="-128"/>
                <a:ea typeface="Meiryo UI" panose="020B0604030504040204" pitchFamily="34" charset="-128"/>
              </a:rPr>
              <a:t>化</a:t>
            </a:r>
            <a:r>
              <a:rPr lang="ja" sz="3200" b="0" dirty="0">
                <a:latin typeface="Meiryo UI" panose="020B0604030504040204" pitchFamily="34" charset="-128"/>
                <a:ea typeface="Meiryo UI" panose="020B0604030504040204" pitchFamily="34" charset="-128"/>
              </a:rPr>
              <a:t>を</a:t>
            </a:r>
            <a:r>
              <a:rPr lang="ja-JP" altLang="en-US" sz="3200" b="0" dirty="0">
                <a:latin typeface="Meiryo UI" panose="020B0604030504040204" pitchFamily="34" charset="-128"/>
                <a:ea typeface="Meiryo UI" panose="020B0604030504040204" pitchFamily="34" charset="-128"/>
              </a:rPr>
              <a:t>解消</a:t>
            </a:r>
            <a:r>
              <a:rPr lang="ja" sz="3200" b="0" dirty="0">
                <a:latin typeface="Meiryo UI" panose="020B0604030504040204" pitchFamily="34" charset="-128"/>
                <a:ea typeface="Meiryo UI" panose="020B0604030504040204" pitchFamily="34" charset="-128"/>
              </a:rPr>
              <a:t>し、リアルタイムでアクセス可能なデータ</a:t>
            </a:r>
            <a:r>
              <a:rPr lang="ja-JP" altLang="en-US" sz="3200" b="0" dirty="0">
                <a:latin typeface="Meiryo UI" panose="020B0604030504040204" pitchFamily="34" charset="-128"/>
                <a:ea typeface="Meiryo UI" panose="020B0604030504040204" pitchFamily="34" charset="-128"/>
              </a:rPr>
              <a:t>にする</a:t>
            </a:r>
            <a:r>
              <a:rPr lang="ja" sz="3200" b="0" dirty="0">
                <a:latin typeface="Meiryo UI" panose="020B0604030504040204" pitchFamily="34" charset="-128"/>
                <a:ea typeface="Meiryo UI" panose="020B0604030504040204" pitchFamily="34" charset="-128"/>
              </a:rPr>
              <a:t>必要があります。</a:t>
            </a:r>
          </a:p>
        </p:txBody>
      </p:sp>
      <p:pic>
        <p:nvPicPr>
          <p:cNvPr id="12" name="Picture 11">
            <a:extLst>
              <a:ext uri="{FF2B5EF4-FFF2-40B4-BE49-F238E27FC236}">
                <a16:creationId xmlns:a16="http://schemas.microsoft.com/office/drawing/2014/main" id="{9E20E828-24CD-F79B-E598-EB65362A0CA5}"/>
              </a:ext>
            </a:extLst>
          </p:cNvPr>
          <p:cNvPicPr>
            <a:picLocks noChangeAspect="1"/>
          </p:cNvPicPr>
          <p:nvPr/>
        </p:nvPicPr>
        <p:blipFill>
          <a:blip r:embed="rId3">
            <a:extLst>
              <a:ext uri="{28A0092B-C50C-407E-A947-70E740481C1C}">
                <a14:useLocalDpi xmlns:a14="http://schemas.microsoft.com/office/drawing/2010/main" val="0"/>
              </a:ext>
            </a:extLst>
          </a:blip>
          <a:srcRect t="487" b="487"/>
          <a:stretch/>
        </p:blipFill>
        <p:spPr>
          <a:xfrm>
            <a:off x="609600" y="2013087"/>
            <a:ext cx="12028384" cy="6975662"/>
          </a:xfrm>
          <a:prstGeom prst="rect">
            <a:avLst/>
          </a:prstGeom>
        </p:spPr>
      </p:pic>
    </p:spTree>
    <p:extLst>
      <p:ext uri="{BB962C8B-B14F-4D97-AF65-F5344CB8AC3E}">
        <p14:creationId xmlns:p14="http://schemas.microsoft.com/office/powerpoint/2010/main" val="163654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ed and blue background&#10;&#10;Description automatically generated">
            <a:extLst>
              <a:ext uri="{FF2B5EF4-FFF2-40B4-BE49-F238E27FC236}">
                <a16:creationId xmlns:a16="http://schemas.microsoft.com/office/drawing/2014/main" id="{7408FC73-7395-A99E-943E-75BCFEFD1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JP" altLang="en-US" sz="4400" dirty="0">
                <a:solidFill>
                  <a:schemeClr val="bg1"/>
                </a:solidFill>
                <a:latin typeface="Meiryo UI" panose="020B0604030504040204" pitchFamily="34" charset="-128"/>
                <a:ea typeface="Meiryo UI" panose="020B0604030504040204" pitchFamily="34" charset="-128"/>
                <a:cs typeface="Arial"/>
              </a:rPr>
              <a:t>主な</a:t>
            </a:r>
            <a:r>
              <a:rPr lang="ja" sz="4400" dirty="0">
                <a:solidFill>
                  <a:schemeClr val="bg1"/>
                </a:solidFill>
                <a:latin typeface="Meiryo UI" panose="020B0604030504040204" pitchFamily="34" charset="-128"/>
                <a:ea typeface="Meiryo UI" panose="020B0604030504040204" pitchFamily="34" charset="-128"/>
                <a:cs typeface="Arial"/>
              </a:rPr>
              <a:t>調査結果</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087146" cy="6316882"/>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solidFill>
                  <a:schemeClr val="bg1"/>
                </a:solidFill>
                <a:latin typeface="Meiryo UI" panose="020B0604030504040204" pitchFamily="34" charset="-128"/>
                <a:ea typeface="Meiryo UI" panose="020B0604030504040204" pitchFamily="34" charset="-128"/>
                <a:cs typeface="Arial"/>
              </a:rPr>
              <a:t>生成AIの急増により、ソーシャルエンジニアリング攻撃はきわめて巧妙で危険なものとなってい</a:t>
            </a:r>
            <a:r>
              <a:rPr lang="ja-JP" altLang="en-US" sz="3200" b="0" dirty="0">
                <a:solidFill>
                  <a:schemeClr val="bg1"/>
                </a:solidFill>
                <a:latin typeface="Meiryo UI" panose="020B0604030504040204" pitchFamily="34" charset="-128"/>
                <a:ea typeface="Meiryo UI" panose="020B0604030504040204" pitchFamily="34" charset="-128"/>
                <a:cs typeface="Arial"/>
              </a:rPr>
              <a:t>る</a:t>
            </a:r>
            <a:endParaRPr lang="en-US" sz="3200" dirty="0">
              <a:latin typeface="Meiryo UI" panose="020B0604030504040204" pitchFamily="34" charset="-128"/>
              <a:ea typeface="Meiryo UI" panose="020B0604030504040204" pitchFamily="34" charset="-128"/>
            </a:endParaRPr>
          </a:p>
        </p:txBody>
      </p:sp>
      <p:pic>
        <p:nvPicPr>
          <p:cNvPr id="5" name="Picture 4">
            <a:extLst>
              <a:ext uri="{FF2B5EF4-FFF2-40B4-BE49-F238E27FC236}">
                <a16:creationId xmlns:a16="http://schemas.microsoft.com/office/drawing/2014/main" id="{27F7C196-C782-793C-7223-74DE425F8140}"/>
              </a:ext>
            </a:extLst>
          </p:cNvPr>
          <p:cNvPicPr>
            <a:picLocks noChangeAspect="1"/>
          </p:cNvPicPr>
          <p:nvPr/>
        </p:nvPicPr>
        <p:blipFill>
          <a:blip r:embed="rId4">
            <a:extLst>
              <a:ext uri="{28A0092B-C50C-407E-A947-70E740481C1C}">
                <a14:useLocalDpi xmlns:a14="http://schemas.microsoft.com/office/drawing/2010/main" val="0"/>
              </a:ext>
            </a:extLst>
          </a:blip>
          <a:srcRect l="793" r="2583"/>
          <a:stretch/>
        </p:blipFill>
        <p:spPr>
          <a:xfrm>
            <a:off x="6015980" y="1358562"/>
            <a:ext cx="11781689" cy="6690001"/>
          </a:xfrm>
          <a:prstGeom prst="rect">
            <a:avLst/>
          </a:prstGeom>
        </p:spPr>
      </p:pic>
    </p:spTree>
    <p:extLst>
      <p:ext uri="{BB962C8B-B14F-4D97-AF65-F5344CB8AC3E}">
        <p14:creationId xmlns:p14="http://schemas.microsoft.com/office/powerpoint/2010/main" val="722604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12995029" y="0"/>
            <a:ext cx="5292971" cy="10287000"/>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sz="2700"/>
          </a:p>
        </p:txBody>
      </p:sp>
      <p:sp>
        <p:nvSpPr>
          <p:cNvPr id="4" name="Title 5">
            <a:extLst>
              <a:ext uri="{FF2B5EF4-FFF2-40B4-BE49-F238E27FC236}">
                <a16:creationId xmlns:a16="http://schemas.microsoft.com/office/drawing/2014/main" id="{5C67CAF3-CCAF-D303-F592-E754628075A3}"/>
              </a:ext>
            </a:extLst>
          </p:cNvPr>
          <p:cNvSpPr txBox="1">
            <a:spLocks/>
          </p:cNvSpPr>
          <p:nvPr/>
        </p:nvSpPr>
        <p:spPr>
          <a:xfrm>
            <a:off x="13783923" y="2074822"/>
            <a:ext cx="3895343" cy="1201914"/>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600" dirty="0">
                <a:solidFill>
                  <a:srgbClr val="4E0389"/>
                </a:solidFill>
                <a:latin typeface="Meiryo UI" panose="020B0604030504040204" pitchFamily="34" charset="-128"/>
                <a:ea typeface="Meiryo UI" panose="020B0604030504040204" pitchFamily="34" charset="-128"/>
                <a:cs typeface="Arial"/>
              </a:rPr>
              <a:t>なぜ重要</a:t>
            </a:r>
            <a:r>
              <a:rPr lang="ja-JP" altLang="en-US" sz="3600" dirty="0">
                <a:solidFill>
                  <a:srgbClr val="4E0389"/>
                </a:solidFill>
                <a:latin typeface="Meiryo UI" panose="020B0604030504040204" pitchFamily="34" charset="-128"/>
                <a:ea typeface="Meiryo UI" panose="020B0604030504040204" pitchFamily="34" charset="-128"/>
                <a:cs typeface="Arial"/>
              </a:rPr>
              <a:t>なの</a:t>
            </a:r>
            <a:r>
              <a:rPr lang="ja" sz="3600" dirty="0">
                <a:solidFill>
                  <a:srgbClr val="4E0389"/>
                </a:solidFill>
                <a:latin typeface="Meiryo UI" panose="020B0604030504040204" pitchFamily="34" charset="-128"/>
                <a:ea typeface="Meiryo UI" panose="020B0604030504040204" pitchFamily="34" charset="-128"/>
                <a:cs typeface="Arial"/>
              </a:rPr>
              <a:t>か</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13783923" y="2965841"/>
            <a:ext cx="4504078" cy="6317112"/>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latin typeface="Meiryo UI" panose="020B0604030504040204" pitchFamily="34" charset="-128"/>
                <a:ea typeface="Meiryo UI" panose="020B0604030504040204" pitchFamily="34" charset="-128"/>
                <a:cs typeface="Arial"/>
              </a:rPr>
              <a:t>従業員のトレーニングは、多層的なサイバー防御にとってきわめて重要ですが、AIを活用した脅威に対応するための研修戦略を取り入れている組織は多くありません。 </a:t>
            </a:r>
          </a:p>
        </p:txBody>
      </p:sp>
      <p:pic>
        <p:nvPicPr>
          <p:cNvPr id="12" name="Picture 11">
            <a:extLst>
              <a:ext uri="{FF2B5EF4-FFF2-40B4-BE49-F238E27FC236}">
                <a16:creationId xmlns:a16="http://schemas.microsoft.com/office/drawing/2014/main" id="{9E20E828-24CD-F79B-E598-EB65362A0CA5}"/>
              </a:ext>
            </a:extLst>
          </p:cNvPr>
          <p:cNvPicPr>
            <a:picLocks noChangeAspect="1"/>
          </p:cNvPicPr>
          <p:nvPr/>
        </p:nvPicPr>
        <p:blipFill>
          <a:blip r:embed="rId3">
            <a:extLst>
              <a:ext uri="{28A0092B-C50C-407E-A947-70E740481C1C}">
                <a14:useLocalDpi xmlns:a14="http://schemas.microsoft.com/office/drawing/2010/main" val="0"/>
              </a:ext>
            </a:extLst>
          </a:blip>
          <a:srcRect l="839" r="1839"/>
          <a:stretch/>
        </p:blipFill>
        <p:spPr>
          <a:xfrm>
            <a:off x="555726" y="1935852"/>
            <a:ext cx="12066624" cy="6441799"/>
          </a:xfrm>
          <a:prstGeom prst="rect">
            <a:avLst/>
          </a:prstGeom>
        </p:spPr>
      </p:pic>
    </p:spTree>
    <p:extLst>
      <p:ext uri="{BB962C8B-B14F-4D97-AF65-F5344CB8AC3E}">
        <p14:creationId xmlns:p14="http://schemas.microsoft.com/office/powerpoint/2010/main" val="39839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ed and blue background&#10;&#10;Description automatically generated">
            <a:extLst>
              <a:ext uri="{FF2B5EF4-FFF2-40B4-BE49-F238E27FC236}">
                <a16:creationId xmlns:a16="http://schemas.microsoft.com/office/drawing/2014/main" id="{D2261767-6F80-82D8-B695-EECC311531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JP" altLang="en-US" sz="4400" dirty="0">
                <a:solidFill>
                  <a:schemeClr val="bg1"/>
                </a:solidFill>
                <a:latin typeface="Meiryo UI" panose="020B0604030504040204" pitchFamily="34" charset="-128"/>
                <a:ea typeface="Meiryo UI" panose="020B0604030504040204" pitchFamily="34" charset="-128"/>
                <a:cs typeface="Arial"/>
              </a:rPr>
              <a:t>主な</a:t>
            </a:r>
            <a:r>
              <a:rPr lang="ja" sz="4400" dirty="0">
                <a:solidFill>
                  <a:schemeClr val="bg1"/>
                </a:solidFill>
                <a:latin typeface="Meiryo UI" panose="020B0604030504040204" pitchFamily="34" charset="-128"/>
                <a:ea typeface="Meiryo UI" panose="020B0604030504040204" pitchFamily="34" charset="-128"/>
                <a:cs typeface="Arial"/>
              </a:rPr>
              <a:t>調査</a:t>
            </a:r>
            <a:r>
              <a:rPr lang="ja-JP" altLang="en-US" sz="4400" dirty="0">
                <a:solidFill>
                  <a:schemeClr val="bg1"/>
                </a:solidFill>
                <a:latin typeface="Meiryo UI" panose="020B0604030504040204" pitchFamily="34" charset="-128"/>
                <a:ea typeface="Meiryo UI" panose="020B0604030504040204" pitchFamily="34" charset="-128"/>
                <a:cs typeface="Arial"/>
              </a:rPr>
              <a:t>結果</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009825" cy="6316882"/>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solidFill>
                  <a:schemeClr val="bg1"/>
                </a:solidFill>
                <a:latin typeface="Meiryo UI" panose="020B0604030504040204" pitchFamily="34" charset="-128"/>
                <a:ea typeface="Meiryo UI" panose="020B0604030504040204" pitchFamily="34" charset="-128"/>
                <a:cs typeface="Arial"/>
              </a:rPr>
              <a:t>セキュリティ</a:t>
            </a:r>
            <a:r>
              <a:rPr lang="ja-JP" altLang="en-US" sz="3200" b="0" dirty="0">
                <a:solidFill>
                  <a:schemeClr val="bg1"/>
                </a:solidFill>
                <a:latin typeface="Meiryo UI" panose="020B0604030504040204" pitchFamily="34" charset="-128"/>
                <a:ea typeface="Meiryo UI" panose="020B0604030504040204" pitchFamily="34" charset="-128"/>
                <a:cs typeface="Arial"/>
              </a:rPr>
              <a:t>の</a:t>
            </a:r>
            <a:r>
              <a:rPr lang="ja" sz="3200" b="0" dirty="0">
                <a:solidFill>
                  <a:schemeClr val="bg1"/>
                </a:solidFill>
                <a:latin typeface="Meiryo UI" panose="020B0604030504040204" pitchFamily="34" charset="-128"/>
                <a:ea typeface="Meiryo UI" panose="020B0604030504040204" pitchFamily="34" charset="-128"/>
                <a:cs typeface="Arial"/>
              </a:rPr>
              <a:t>専門家は燃え尽き症候群に陥る割合が高く、熟練した人材が不足しているため、セキュリティへの取り組みが遅れてい</a:t>
            </a:r>
            <a:r>
              <a:rPr lang="ja-JP" altLang="en-US" sz="3200" b="0" dirty="0">
                <a:solidFill>
                  <a:schemeClr val="bg1"/>
                </a:solidFill>
                <a:latin typeface="Meiryo UI" panose="020B0604030504040204" pitchFamily="34" charset="-128"/>
                <a:ea typeface="Meiryo UI" panose="020B0604030504040204" pitchFamily="34" charset="-128"/>
                <a:cs typeface="Arial"/>
              </a:rPr>
              <a:t>る</a:t>
            </a:r>
            <a:r>
              <a:rPr lang="ja" sz="3200" b="0" dirty="0">
                <a:solidFill>
                  <a:schemeClr val="bg1"/>
                </a:solidFill>
                <a:latin typeface="Meiryo UI" panose="020B0604030504040204" pitchFamily="34" charset="-128"/>
                <a:ea typeface="Meiryo UI" panose="020B0604030504040204" pitchFamily="34" charset="-128"/>
                <a:cs typeface="Arial"/>
              </a:rPr>
              <a:t> </a:t>
            </a:r>
            <a:endParaRPr lang="en-US" sz="3200" b="0" dirty="0">
              <a:solidFill>
                <a:schemeClr val="bg1"/>
              </a:solidFill>
              <a:latin typeface="Meiryo UI" panose="020B0604030504040204" pitchFamily="34" charset="-128"/>
              <a:ea typeface="Meiryo UI" panose="020B0604030504040204" pitchFamily="34" charset="-128"/>
            </a:endParaRPr>
          </a:p>
        </p:txBody>
      </p:sp>
      <p:pic>
        <p:nvPicPr>
          <p:cNvPr id="5" name="Picture 4">
            <a:extLst>
              <a:ext uri="{FF2B5EF4-FFF2-40B4-BE49-F238E27FC236}">
                <a16:creationId xmlns:a16="http://schemas.microsoft.com/office/drawing/2014/main" id="{27F7C196-C782-793C-7223-74DE425F8140}"/>
              </a:ext>
            </a:extLst>
          </p:cNvPr>
          <p:cNvPicPr>
            <a:picLocks noChangeAspect="1"/>
          </p:cNvPicPr>
          <p:nvPr/>
        </p:nvPicPr>
        <p:blipFill>
          <a:blip r:embed="rId4">
            <a:extLst>
              <a:ext uri="{28A0092B-C50C-407E-A947-70E740481C1C}">
                <a14:useLocalDpi xmlns:a14="http://schemas.microsoft.com/office/drawing/2010/main" val="0"/>
              </a:ext>
            </a:extLst>
          </a:blip>
          <a:srcRect l="-7630" t="-2194" r="8247" b="2194"/>
          <a:stretch/>
        </p:blipFill>
        <p:spPr>
          <a:xfrm>
            <a:off x="4972326" y="1144264"/>
            <a:ext cx="12955392" cy="8150871"/>
          </a:xfrm>
          <a:prstGeom prst="rect">
            <a:avLst/>
          </a:prstGeom>
        </p:spPr>
      </p:pic>
    </p:spTree>
    <p:extLst>
      <p:ext uri="{BB962C8B-B14F-4D97-AF65-F5344CB8AC3E}">
        <p14:creationId xmlns:p14="http://schemas.microsoft.com/office/powerpoint/2010/main" val="2565967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C31E872-B826-FD92-335C-D1F3B8A73D32}"/>
              </a:ext>
            </a:extLst>
          </p:cNvPr>
          <p:cNvSpPr/>
          <p:nvPr/>
        </p:nvSpPr>
        <p:spPr>
          <a:xfrm>
            <a:off x="0" y="0"/>
            <a:ext cx="18288000" cy="3227294"/>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sz="2700">
              <a:latin typeface="Meiryo UI" panose="020B0604030504040204" pitchFamily="34" charset="-128"/>
              <a:ea typeface="Meiryo UI" panose="020B0604030504040204" pitchFamily="34" charset="-128"/>
            </a:endParaRPr>
          </a:p>
        </p:txBody>
      </p:sp>
      <p:sp>
        <p:nvSpPr>
          <p:cNvPr id="13" name="Title 5">
            <a:extLst>
              <a:ext uri="{FF2B5EF4-FFF2-40B4-BE49-F238E27FC236}">
                <a16:creationId xmlns:a16="http://schemas.microsoft.com/office/drawing/2014/main" id="{E6124ABA-621D-75B8-758E-B9E9B5B8E100}"/>
              </a:ext>
            </a:extLst>
          </p:cNvPr>
          <p:cNvSpPr txBox="1">
            <a:spLocks/>
          </p:cNvSpPr>
          <p:nvPr/>
        </p:nvSpPr>
        <p:spPr>
          <a:xfrm>
            <a:off x="884904" y="765872"/>
            <a:ext cx="3895343" cy="1201914"/>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600" dirty="0">
                <a:solidFill>
                  <a:srgbClr val="4E0389"/>
                </a:solidFill>
                <a:latin typeface="Meiryo UI" panose="020B0604030504040204" pitchFamily="34" charset="-128"/>
                <a:ea typeface="Meiryo UI" panose="020B0604030504040204" pitchFamily="34" charset="-128"/>
                <a:cs typeface="Arial"/>
              </a:rPr>
              <a:t>なぜ重要</a:t>
            </a:r>
            <a:r>
              <a:rPr lang="ja-JP" altLang="en-US" sz="3600" dirty="0">
                <a:solidFill>
                  <a:srgbClr val="4E0389"/>
                </a:solidFill>
                <a:latin typeface="Meiryo UI" panose="020B0604030504040204" pitchFamily="34" charset="-128"/>
                <a:ea typeface="Meiryo UI" panose="020B0604030504040204" pitchFamily="34" charset="-128"/>
                <a:cs typeface="Arial"/>
              </a:rPr>
              <a:t>なの</a:t>
            </a:r>
            <a:r>
              <a:rPr lang="ja" sz="3600" dirty="0">
                <a:solidFill>
                  <a:srgbClr val="4E0389"/>
                </a:solidFill>
                <a:latin typeface="Meiryo UI" panose="020B0604030504040204" pitchFamily="34" charset="-128"/>
                <a:ea typeface="Meiryo UI" panose="020B0604030504040204" pitchFamily="34" charset="-128"/>
                <a:cs typeface="Arial"/>
              </a:rPr>
              <a:t>か</a:t>
            </a:r>
            <a:br>
              <a:rPr lang="en-US" sz="3600" b="0" dirty="0">
                <a:latin typeface="Meiryo UI" panose="020B0604030504040204" pitchFamily="34" charset="-128"/>
                <a:ea typeface="Meiryo UI" panose="020B0604030504040204" pitchFamily="34" charset="-128"/>
              </a:rPr>
            </a:br>
            <a:endParaRPr lang="en-US" sz="3200" dirty="0">
              <a:latin typeface="Meiryo UI" panose="020B0604030504040204" pitchFamily="34" charset="-128"/>
              <a:ea typeface="Meiryo UI" panose="020B0604030504040204" pitchFamily="34" charset="-128"/>
            </a:endParaRPr>
          </a:p>
        </p:txBody>
      </p:sp>
      <p:sp>
        <p:nvSpPr>
          <p:cNvPr id="14" name="Title 5">
            <a:extLst>
              <a:ext uri="{FF2B5EF4-FFF2-40B4-BE49-F238E27FC236}">
                <a16:creationId xmlns:a16="http://schemas.microsoft.com/office/drawing/2014/main" id="{36EE207D-CB1C-DD8C-4420-8A2C0E92BA83}"/>
              </a:ext>
            </a:extLst>
          </p:cNvPr>
          <p:cNvSpPr txBox="1">
            <a:spLocks/>
          </p:cNvSpPr>
          <p:nvPr/>
        </p:nvSpPr>
        <p:spPr>
          <a:xfrm>
            <a:off x="884904" y="1602784"/>
            <a:ext cx="16527929" cy="1606966"/>
          </a:xfrm>
          <a:prstGeom prst="rect">
            <a:avLst/>
          </a:prstGeom>
        </p:spPr>
        <p:txBody>
          <a:bodyPr lIns="0" tIns="0" rIns="137160" bIns="0" rtlCol="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rtl="0">
              <a:lnSpc>
                <a:spcPct val="100000"/>
              </a:lnSpc>
            </a:pPr>
            <a:r>
              <a:rPr lang="ja" sz="3200" b="0" dirty="0">
                <a:latin typeface="Meiryo UI" panose="020B0604030504040204" pitchFamily="34" charset="-128"/>
                <a:ea typeface="Meiryo UI" panose="020B0604030504040204" pitchFamily="34" charset="-128"/>
                <a:cs typeface="Arial"/>
              </a:rPr>
              <a:t>セキュリティ</a:t>
            </a:r>
            <a:r>
              <a:rPr lang="ja-JP" altLang="en-US" sz="3200" b="0" dirty="0">
                <a:latin typeface="Meiryo UI" panose="020B0604030504040204" pitchFamily="34" charset="-128"/>
                <a:ea typeface="Meiryo UI" panose="020B0604030504040204" pitchFamily="34" charset="-128"/>
                <a:cs typeface="Arial"/>
              </a:rPr>
              <a:t>の</a:t>
            </a:r>
            <a:r>
              <a:rPr lang="ja" sz="3200" b="0" dirty="0">
                <a:latin typeface="Meiryo UI" panose="020B0604030504040204" pitchFamily="34" charset="-128"/>
                <a:ea typeface="Meiryo UI" panose="020B0604030504040204" pitchFamily="34" charset="-128"/>
                <a:cs typeface="Arial"/>
              </a:rPr>
              <a:t>専門家は、生成AIがサイバーセキュリティ対策を改善するとポジティブに捉えています</a:t>
            </a:r>
            <a:r>
              <a:rPr lang="ja-JP" altLang="en-US" sz="3200" b="0" dirty="0">
                <a:latin typeface="Meiryo UI" panose="020B0604030504040204" pitchFamily="34" charset="-128"/>
                <a:ea typeface="Meiryo UI" panose="020B0604030504040204" pitchFamily="34" charset="-128"/>
                <a:cs typeface="Arial"/>
              </a:rPr>
              <a:t>。</a:t>
            </a:r>
            <a:endParaRPr lang="en-US" altLang="ja-JP" sz="3200" b="0" dirty="0">
              <a:latin typeface="Meiryo UI" panose="020B0604030504040204" pitchFamily="34" charset="-128"/>
              <a:ea typeface="Meiryo UI" panose="020B0604030504040204" pitchFamily="34" charset="-128"/>
              <a:cs typeface="Arial"/>
            </a:endParaRPr>
          </a:p>
          <a:p>
            <a:pPr rtl="0">
              <a:lnSpc>
                <a:spcPct val="100000"/>
              </a:lnSpc>
            </a:pPr>
            <a:r>
              <a:rPr lang="ja" sz="3200" b="0" dirty="0">
                <a:latin typeface="Meiryo UI" panose="020B0604030504040204" pitchFamily="34" charset="-128"/>
                <a:ea typeface="Meiryo UI" panose="020B0604030504040204" pitchFamily="34" charset="-128"/>
                <a:cs typeface="Arial"/>
              </a:rPr>
              <a:t>一方で従業員の個々の役割に生成AIがどのような影響を与えるかについては懸念が残っています。 </a:t>
            </a:r>
            <a:endParaRPr lang="en-US" dirty="0">
              <a:latin typeface="Meiryo UI" panose="020B0604030504040204" pitchFamily="34" charset="-128"/>
              <a:ea typeface="Meiryo UI" panose="020B0604030504040204" pitchFamily="34" charset="-128"/>
            </a:endParaRPr>
          </a:p>
        </p:txBody>
      </p:sp>
      <p:pic>
        <p:nvPicPr>
          <p:cNvPr id="3" name="Picture 2" descr="A screen shot of a computer&#10;&#10;Description automatically generated">
            <a:extLst>
              <a:ext uri="{FF2B5EF4-FFF2-40B4-BE49-F238E27FC236}">
                <a16:creationId xmlns:a16="http://schemas.microsoft.com/office/drawing/2014/main" id="{21AE57C6-C048-6CBE-CC85-7314DE4180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899" y="4256490"/>
            <a:ext cx="16745530" cy="4252510"/>
          </a:xfrm>
          <a:prstGeom prst="rect">
            <a:avLst/>
          </a:prstGeom>
        </p:spPr>
      </p:pic>
    </p:spTree>
    <p:extLst>
      <p:ext uri="{BB962C8B-B14F-4D97-AF65-F5344CB8AC3E}">
        <p14:creationId xmlns:p14="http://schemas.microsoft.com/office/powerpoint/2010/main" val="4206369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1"/>
          <p:cNvSpPr txBox="1"/>
          <p:nvPr/>
        </p:nvSpPr>
        <p:spPr>
          <a:xfrm>
            <a:off x="7279341" y="1276773"/>
            <a:ext cx="10179984" cy="4924425"/>
          </a:xfrm>
          <a:prstGeom prst="rect">
            <a:avLst/>
          </a:prstGeom>
        </p:spPr>
        <p:txBody>
          <a:bodyPr wrap="square" lIns="0" tIns="0" rIns="0" bIns="0" rtlCol="0" anchor="t">
            <a:spAutoFit/>
          </a:bodyPr>
          <a:lstStyle/>
          <a:p>
            <a:pPr marL="694055" lvl="1" indent="-457200" rtl="0">
              <a:buFont typeface="+mj-lt"/>
              <a:buAutoNum type="arabicPeriod"/>
            </a:pPr>
            <a:r>
              <a:rPr lang="ja" sz="3200" dirty="0">
                <a:solidFill>
                  <a:srgbClr val="FFFFFF"/>
                </a:solidFill>
                <a:latin typeface="Meiryo UI" panose="020B0604030504040204" pitchFamily="34" charset="-128"/>
                <a:ea typeface="Meiryo UI" panose="020B0604030504040204" pitchFamily="34" charset="-128"/>
                <a:cs typeface="Arial"/>
              </a:rPr>
              <a:t>脅威アクターがAIを使用するリスクは、適切かつ継続的に評価されているでしょうか? ​</a:t>
            </a:r>
            <a:br>
              <a:rPr lang="en-US" sz="3200" dirty="0">
                <a:latin typeface="Meiryo UI" panose="020B0604030504040204" pitchFamily="34" charset="-128"/>
                <a:ea typeface="Meiryo UI" panose="020B0604030504040204" pitchFamily="34" charset="-128"/>
                <a:cs typeface="Arial"/>
              </a:rPr>
            </a:br>
            <a:endParaRPr lang="en-US" sz="3200" dirty="0">
              <a:solidFill>
                <a:srgbClr val="FFFFFF"/>
              </a:solidFill>
              <a:latin typeface="Meiryo UI" panose="020B0604030504040204" pitchFamily="34" charset="-128"/>
              <a:ea typeface="Meiryo UI" panose="020B0604030504040204" pitchFamily="34" charset="-128"/>
              <a:cs typeface="Arial" panose="020B0604020202020204" pitchFamily="34" charset="0"/>
            </a:endParaRPr>
          </a:p>
          <a:p>
            <a:pPr marL="694055" lvl="1" indent="-457200" rtl="0">
              <a:buFont typeface="+mj-lt"/>
              <a:buAutoNum type="arabicPeriod"/>
            </a:pPr>
            <a:r>
              <a:rPr lang="ja" sz="3200" dirty="0">
                <a:solidFill>
                  <a:srgbClr val="FFFFFF"/>
                </a:solidFill>
                <a:latin typeface="Meiryo UI" panose="020B0604030504040204" pitchFamily="34" charset="-128"/>
                <a:ea typeface="Meiryo UI" panose="020B0604030504040204" pitchFamily="34" charset="-128"/>
                <a:cs typeface="Arial"/>
              </a:rPr>
              <a:t>データガバナンスポリシーに生成AIは盛り込まれていますか? ​</a:t>
            </a:r>
            <a:br>
              <a:rPr lang="en-US" sz="3200" dirty="0">
                <a:latin typeface="Meiryo UI" panose="020B0604030504040204" pitchFamily="34" charset="-128"/>
                <a:ea typeface="Meiryo UI" panose="020B0604030504040204" pitchFamily="34" charset="-128"/>
                <a:cs typeface="Arial"/>
              </a:rPr>
            </a:br>
            <a:endParaRPr lang="en-US" sz="3200" dirty="0">
              <a:solidFill>
                <a:srgbClr val="FFFFFF"/>
              </a:solidFill>
              <a:latin typeface="Meiryo UI" panose="020B0604030504040204" pitchFamily="34" charset="-128"/>
              <a:ea typeface="Meiryo UI" panose="020B0604030504040204" pitchFamily="34" charset="-128"/>
              <a:cs typeface="Arial" panose="020B0604020202020204" pitchFamily="34" charset="0"/>
            </a:endParaRPr>
          </a:p>
          <a:p>
            <a:pPr marL="694055" lvl="1" indent="-457200" rtl="0">
              <a:buFont typeface="+mj-lt"/>
              <a:buAutoNum type="arabicPeriod"/>
            </a:pPr>
            <a:r>
              <a:rPr lang="ja" sz="3200" dirty="0">
                <a:solidFill>
                  <a:srgbClr val="FFFFFF"/>
                </a:solidFill>
                <a:latin typeface="Meiryo UI" panose="020B0604030504040204" pitchFamily="34" charset="-128"/>
                <a:ea typeface="Meiryo UI" panose="020B0604030504040204" pitchFamily="34" charset="-128"/>
                <a:cs typeface="Arial"/>
              </a:rPr>
              <a:t>サイバーセキュリティのベストプラクティスとポリシーに、効果的なAI教育とトレーニングは取り入れられていますか?</a:t>
            </a:r>
            <a:br>
              <a:rPr lang="en-US" sz="3200" dirty="0">
                <a:latin typeface="Meiryo UI" panose="020B0604030504040204" pitchFamily="34" charset="-128"/>
                <a:ea typeface="Meiryo UI" panose="020B0604030504040204" pitchFamily="34" charset="-128"/>
                <a:cs typeface="Arial"/>
              </a:rPr>
            </a:br>
            <a:endParaRPr lang="en-US" sz="3200" dirty="0">
              <a:solidFill>
                <a:srgbClr val="FFFFFF"/>
              </a:solidFill>
              <a:latin typeface="Meiryo UI" panose="020B0604030504040204" pitchFamily="34" charset="-128"/>
              <a:ea typeface="Meiryo UI" panose="020B0604030504040204" pitchFamily="34" charset="-128"/>
              <a:cs typeface="Arial" panose="020B0604020202020204" pitchFamily="34" charset="0"/>
            </a:endParaRPr>
          </a:p>
          <a:p>
            <a:pPr marL="694055" lvl="1" indent="-457200" rtl="0">
              <a:buFont typeface="+mj-lt"/>
              <a:buAutoNum type="arabicPeriod"/>
            </a:pPr>
            <a:r>
              <a:rPr lang="ja" sz="3200" dirty="0">
                <a:solidFill>
                  <a:srgbClr val="FFFFFF"/>
                </a:solidFill>
                <a:latin typeface="Meiryo UI" panose="020B0604030504040204" pitchFamily="34" charset="-128"/>
                <a:ea typeface="Meiryo UI" panose="020B0604030504040204" pitchFamily="34" charset="-128"/>
                <a:cs typeface="Arial"/>
              </a:rPr>
              <a:t>サイバー防御を高めるために、人間による監督や専門知識を無駄にすることなくAIを使用できるところは？</a:t>
            </a:r>
          </a:p>
        </p:txBody>
      </p:sp>
      <p:sp>
        <p:nvSpPr>
          <p:cNvPr id="11" name="TextBox 20">
            <a:extLst>
              <a:ext uri="{FF2B5EF4-FFF2-40B4-BE49-F238E27FC236}">
                <a16:creationId xmlns:a16="http://schemas.microsoft.com/office/drawing/2014/main" id="{DD29FC4A-9AE1-C058-5091-FB9B74FB2322}"/>
              </a:ext>
            </a:extLst>
          </p:cNvPr>
          <p:cNvSpPr txBox="1"/>
          <p:nvPr/>
        </p:nvSpPr>
        <p:spPr>
          <a:xfrm>
            <a:off x="1028700" y="1085850"/>
            <a:ext cx="5150427" cy="736420"/>
          </a:xfrm>
          <a:prstGeom prst="rect">
            <a:avLst/>
          </a:prstGeom>
        </p:spPr>
        <p:txBody>
          <a:bodyPr wrap="square" lIns="0" tIns="0" rIns="0" bIns="0" rtlCol="0" anchor="t">
            <a:spAutoFit/>
          </a:bodyPr>
          <a:lstStyle/>
          <a:p>
            <a:pPr rtl="0">
              <a:lnSpc>
                <a:spcPts val="6160"/>
              </a:lnSpc>
              <a:spcBef>
                <a:spcPct val="0"/>
              </a:spcBef>
            </a:pPr>
            <a:r>
              <a:rPr lang="ja" sz="4800" b="1" spc="-168">
                <a:solidFill>
                  <a:srgbClr val="FFFFFF"/>
                </a:solidFill>
                <a:latin typeface="Meiryo UI" panose="020B0604030504040204" pitchFamily="34" charset="-128"/>
                <a:ea typeface="Meiryo UI" panose="020B0604030504040204" pitchFamily="34" charset="-128"/>
                <a:cs typeface="Arial"/>
              </a:rPr>
              <a:t>ディスカッションガイド</a:t>
            </a:r>
          </a:p>
        </p:txBody>
      </p:sp>
      <p:sp>
        <p:nvSpPr>
          <p:cNvPr id="7" name="TextBox 6">
            <a:extLst>
              <a:ext uri="{FF2B5EF4-FFF2-40B4-BE49-F238E27FC236}">
                <a16:creationId xmlns:a16="http://schemas.microsoft.com/office/drawing/2014/main" id="{2E57FF18-369B-BC8A-4A87-13F6517825D2}"/>
              </a:ext>
            </a:extLst>
          </p:cNvPr>
          <p:cNvSpPr txBox="1"/>
          <p:nvPr/>
        </p:nvSpPr>
        <p:spPr>
          <a:xfrm>
            <a:off x="1022676" y="2154898"/>
            <a:ext cx="4762500" cy="1477328"/>
          </a:xfrm>
          <a:prstGeom prst="rect">
            <a:avLst/>
          </a:prstGeom>
        </p:spPr>
        <p:txBody>
          <a:bodyPr wrap="square" lIns="0" tIns="0" rIns="0" bIns="0" rtlCol="0" anchor="t">
            <a:spAutoFit/>
          </a:bodyPr>
          <a:lstStyle/>
          <a:p>
            <a:pPr rtl="0"/>
            <a:r>
              <a:rPr lang="ja" sz="3200" b="1" dirty="0">
                <a:solidFill>
                  <a:srgbClr val="FFFFFF"/>
                </a:solidFill>
                <a:latin typeface="Meiryo UI" panose="020B0604030504040204" pitchFamily="34" charset="-128"/>
                <a:ea typeface="Meiryo UI" panose="020B0604030504040204" pitchFamily="34" charset="-128"/>
                <a:cs typeface="Arial"/>
              </a:rPr>
              <a:t>評価すべきポイント</a:t>
            </a:r>
            <a:br>
              <a:rPr lang="en-US" sz="3200" dirty="0">
                <a:solidFill>
                  <a:srgbClr val="FFFFFF"/>
                </a:solidFill>
                <a:latin typeface="Meiryo UI" panose="020B0604030504040204" pitchFamily="34" charset="-128"/>
                <a:ea typeface="Meiryo UI" panose="020B0604030504040204" pitchFamily="34" charset="-128"/>
                <a:cs typeface="Arial"/>
              </a:rPr>
            </a:br>
            <a:r>
              <a:rPr lang="ja" sz="3200" dirty="0">
                <a:solidFill>
                  <a:srgbClr val="FFFFFF"/>
                </a:solidFill>
                <a:latin typeface="Meiryo UI" panose="020B0604030504040204" pitchFamily="34" charset="-128"/>
                <a:ea typeface="Meiryo UI" panose="020B0604030504040204" pitchFamily="34" charset="-128"/>
                <a:cs typeface="Arial"/>
              </a:rPr>
              <a:t>生成AIがサイバーセキュリティ戦略に与える影響</a:t>
            </a:r>
          </a:p>
        </p:txBody>
      </p:sp>
    </p:spTree>
    <p:extLst>
      <p:ext uri="{BB962C8B-B14F-4D97-AF65-F5344CB8AC3E}">
        <p14:creationId xmlns:p14="http://schemas.microsoft.com/office/powerpoint/2010/main" val="189405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99EA4978-22AF-D48C-D6AA-EE0CDE5D021D}"/>
              </a:ext>
            </a:extLst>
          </p:cNvPr>
          <p:cNvPicPr>
            <a:picLocks noChangeAspect="1"/>
          </p:cNvPicPr>
          <p:nvPr/>
        </p:nvPicPr>
        <p:blipFill>
          <a:blip r:embed="rId3">
            <a:extLst>
              <a:ext uri="{28A0092B-C50C-407E-A947-70E740481C1C}">
                <a14:useLocalDpi xmlns:a14="http://schemas.microsoft.com/office/drawing/2010/main" val="0"/>
              </a:ext>
            </a:extLst>
          </a:blip>
          <a:srcRect l="37531" r="31076"/>
          <a:stretch/>
        </p:blipFill>
        <p:spPr>
          <a:xfrm>
            <a:off x="0" y="0"/>
            <a:ext cx="5755341" cy="10312930"/>
          </a:xfrm>
          <a:prstGeom prst="rect">
            <a:avLst/>
          </a:prstGeom>
        </p:spPr>
      </p:pic>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6813334" y="1645929"/>
            <a:ext cx="11474666" cy="6995142"/>
          </a:xfrm>
          <a:prstGeom prst="rect">
            <a:avLst/>
          </a:prstGeom>
        </p:spPr>
        <p:txBody>
          <a:bodyPr rtlCol="0" anchor="ctr">
            <a:noAutofit/>
          </a:bodyPr>
          <a:lstStyle/>
          <a:p>
            <a:pPr marL="0" indent="0" rtl="0">
              <a:buNone/>
            </a:pPr>
            <a:r>
              <a:rPr lang="ja" sz="2800" b="0" i="0" u="none" strike="noStrike" dirty="0">
                <a:solidFill>
                  <a:srgbClr val="000000"/>
                </a:solidFill>
                <a:effectLst/>
                <a:latin typeface="Meiryo UI" panose="020B0604030504040204" pitchFamily="34" charset="-128"/>
                <a:ea typeface="Meiryo UI" panose="020B0604030504040204" pitchFamily="34" charset="-128"/>
              </a:rPr>
              <a:t>このレポートは、Ivantiが実施した2つの調査に基づいたものです：</a:t>
            </a:r>
            <a:br>
              <a:rPr lang="en-US" sz="2800" b="0" i="0" u="none" strike="noStrike" dirty="0">
                <a:solidFill>
                  <a:srgbClr val="000000"/>
                </a:solidFill>
                <a:effectLst/>
                <a:latin typeface="Meiryo UI" panose="020B0604030504040204" pitchFamily="34" charset="-128"/>
                <a:ea typeface="Meiryo UI" panose="020B0604030504040204" pitchFamily="34" charset="-128"/>
              </a:rPr>
            </a:br>
            <a:r>
              <a:rPr lang="ja" sz="2800" b="0" i="0" u="sng" strike="noStrike" dirty="0">
                <a:solidFill>
                  <a:srgbClr val="4E0389"/>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「2024年 サイバーセキュリティ</a:t>
            </a:r>
            <a:r>
              <a:rPr lang="ja-JP" altLang="en-US" sz="2800" b="0" i="0" u="sng" strike="noStrike" dirty="0">
                <a:solidFill>
                  <a:srgbClr val="4E0389"/>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　ステータスレポート</a:t>
            </a:r>
            <a:r>
              <a:rPr lang="ja" sz="2800" b="0" i="0" u="sng" strike="noStrike" dirty="0">
                <a:solidFill>
                  <a:srgbClr val="4E0389"/>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a:t>
            </a:r>
            <a:r>
              <a:rPr lang="ja-JP" altLang="en-US" sz="2800" b="0" i="0" u="sng" strike="noStrike" dirty="0">
                <a:solidFill>
                  <a:srgbClr val="4E0389"/>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変曲点</a:t>
            </a:r>
            <a:r>
              <a:rPr lang="ja" sz="2800" b="0" i="0" u="sng" strike="noStrike" dirty="0">
                <a:solidFill>
                  <a:srgbClr val="4E0389"/>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a:t>
            </a:r>
            <a:r>
              <a:rPr lang="ja" sz="2800" b="0" i="0" u="none" strike="noStrike" dirty="0">
                <a:solidFill>
                  <a:schemeClr val="bg1"/>
                </a:solidFill>
                <a:effectLst/>
                <a:latin typeface="Meiryo UI" panose="020B0604030504040204" pitchFamily="34" charset="-128"/>
                <a:ea typeface="Meiryo UI" panose="020B0604030504040204" pitchFamily="34" charset="-128"/>
                <a:hlinkClick r:id="rId4">
                  <a:extLst>
                    <a:ext uri="{A12FA001-AC4F-418D-AE19-62706E023703}">
                      <ahyp:hlinkClr xmlns:ahyp="http://schemas.microsoft.com/office/drawing/2018/hyperlinkcolor" val="tx"/>
                    </a:ext>
                  </a:extLst>
                </a:hlinkClick>
              </a:rPr>
              <a:t> </a:t>
            </a:r>
            <a:r>
              <a:rPr lang="ja-JP" altLang="en-US" sz="2800" b="0" i="0" u="none" strike="noStrike" dirty="0">
                <a:solidFill>
                  <a:srgbClr val="000000"/>
                </a:solidFill>
                <a:effectLst/>
                <a:latin typeface="Meiryo UI" panose="020B0604030504040204" pitchFamily="34" charset="-128"/>
                <a:ea typeface="Meiryo UI" panose="020B0604030504040204" pitchFamily="34" charset="-128"/>
              </a:rPr>
              <a:t>および、</a:t>
            </a:r>
            <a:endParaRPr lang="en-US" altLang="ja-JP" sz="2800" b="0" i="0" u="none" strike="noStrike" dirty="0">
              <a:solidFill>
                <a:srgbClr val="000000"/>
              </a:solidFill>
              <a:effectLst/>
              <a:latin typeface="Meiryo UI" panose="020B0604030504040204" pitchFamily="34" charset="-128"/>
              <a:ea typeface="Meiryo UI" panose="020B0604030504040204" pitchFamily="34" charset="-128"/>
            </a:endParaRPr>
          </a:p>
          <a:p>
            <a:pPr marL="0" indent="0" rtl="0">
              <a:buNone/>
            </a:pPr>
            <a:r>
              <a:rPr lang="ja" sz="2800" b="0" i="0" u="sng" strike="noStrike" dirty="0">
                <a:solidFill>
                  <a:srgbClr val="4E0389"/>
                </a:solidFill>
                <a:effectLst/>
                <a:latin typeface="Meiryo UI" panose="020B0604030504040204" pitchFamily="34" charset="-128"/>
                <a:ea typeface="Meiryo UI" panose="020B0604030504040204" pitchFamily="34" charset="-128"/>
                <a:hlinkClick r:id="rId5">
                  <a:extLst>
                    <a:ext uri="{A12FA001-AC4F-418D-AE19-62706E023703}">
                      <ahyp:hlinkClr xmlns:ahyp="http://schemas.microsoft.com/office/drawing/2018/hyperlinkcolor" val="tx"/>
                    </a:ext>
                  </a:extLst>
                </a:hlinkClick>
              </a:rPr>
              <a:t>「2024 従業員</a:t>
            </a:r>
            <a:r>
              <a:rPr lang="ja-JP" altLang="en-US" sz="2800" b="0" i="0" u="sng" strike="noStrike" dirty="0">
                <a:solidFill>
                  <a:srgbClr val="4E0389"/>
                </a:solidFill>
                <a:effectLst/>
                <a:latin typeface="Meiryo UI" panose="020B0604030504040204" pitchFamily="34" charset="-128"/>
                <a:ea typeface="Meiryo UI" panose="020B0604030504040204" pitchFamily="34" charset="-128"/>
                <a:hlinkClick r:id="rId5">
                  <a:extLst>
                    <a:ext uri="{A12FA001-AC4F-418D-AE19-62706E023703}">
                      <ahyp:hlinkClr xmlns:ahyp="http://schemas.microsoft.com/office/drawing/2018/hyperlinkcolor" val="tx"/>
                    </a:ext>
                  </a:extLst>
                </a:hlinkClick>
              </a:rPr>
              <a:t>のデジタル</a:t>
            </a:r>
            <a:r>
              <a:rPr lang="ja" sz="2800" b="0" i="0" u="sng" strike="noStrike" dirty="0">
                <a:solidFill>
                  <a:srgbClr val="4E0389"/>
                </a:solidFill>
                <a:effectLst/>
                <a:latin typeface="Meiryo UI" panose="020B0604030504040204" pitchFamily="34" charset="-128"/>
                <a:ea typeface="Meiryo UI" panose="020B0604030504040204" pitchFamily="34" charset="-128"/>
                <a:hlinkClick r:id="rId5">
                  <a:extLst>
                    <a:ext uri="{A12FA001-AC4F-418D-AE19-62706E023703}">
                      <ahyp:hlinkClr xmlns:ahyp="http://schemas.microsoft.com/office/drawing/2018/hyperlinkcolor" val="tx"/>
                    </a:ext>
                  </a:extLst>
                </a:hlinkClick>
              </a:rPr>
              <a:t>体験レポート：CIOによる行動</a:t>
            </a:r>
            <a:r>
              <a:rPr lang="ja-JP" altLang="en-US" sz="2800" b="0" i="0" u="sng" strike="noStrike" dirty="0">
                <a:solidFill>
                  <a:srgbClr val="4E0389"/>
                </a:solidFill>
                <a:effectLst/>
                <a:latin typeface="Meiryo UI" panose="020B0604030504040204" pitchFamily="34" charset="-128"/>
                <a:ea typeface="Meiryo UI" panose="020B0604030504040204" pitchFamily="34" charset="-128"/>
                <a:hlinkClick r:id="rId5">
                  <a:extLst>
                    <a:ext uri="{A12FA001-AC4F-418D-AE19-62706E023703}">
                      <ahyp:hlinkClr xmlns:ahyp="http://schemas.microsoft.com/office/drawing/2018/hyperlinkcolor" val="tx"/>
                    </a:ext>
                  </a:extLst>
                </a:hlinkClick>
              </a:rPr>
              <a:t>の呼びかけ</a:t>
            </a:r>
            <a:r>
              <a:rPr lang="ja" sz="2800" b="0" i="0" u="sng" strike="noStrike" dirty="0">
                <a:solidFill>
                  <a:srgbClr val="4E0389"/>
                </a:solidFill>
                <a:effectLst/>
                <a:latin typeface="Meiryo UI" panose="020B0604030504040204" pitchFamily="34" charset="-128"/>
                <a:ea typeface="Meiryo UI" panose="020B0604030504040204" pitchFamily="34" charset="-128"/>
                <a:hlinkClick r:id="rId5">
                  <a:extLst>
                    <a:ext uri="{A12FA001-AC4F-418D-AE19-62706E023703}">
                      <ahyp:hlinkClr xmlns:ahyp="http://schemas.microsoft.com/office/drawing/2018/hyperlinkcolor" val="tx"/>
                    </a:ext>
                  </a:extLst>
                </a:hlinkClick>
              </a:rPr>
              <a:t>」</a:t>
            </a:r>
            <a:r>
              <a:rPr lang="ja-JP" altLang="en-US" sz="2800" b="0" dirty="0">
                <a:solidFill>
                  <a:srgbClr val="000000"/>
                </a:solidFill>
                <a:latin typeface="Meiryo UI" panose="020B0604030504040204" pitchFamily="34" charset="-128"/>
                <a:ea typeface="Meiryo UI" panose="020B0604030504040204" pitchFamily="34" charset="-128"/>
              </a:rPr>
              <a:t>の</a:t>
            </a:r>
            <a:r>
              <a:rPr lang="ja" sz="2800" b="0" i="0" u="none" strike="noStrike" dirty="0">
                <a:solidFill>
                  <a:srgbClr val="000000"/>
                </a:solidFill>
                <a:effectLst/>
                <a:latin typeface="Meiryo UI" panose="020B0604030504040204" pitchFamily="34" charset="-128"/>
                <a:ea typeface="Meiryo UI" panose="020B0604030504040204" pitchFamily="34" charset="-128"/>
              </a:rPr>
              <a:t>2つの調査</a:t>
            </a:r>
            <a:r>
              <a:rPr lang="ja-JP" altLang="en-US" sz="2800" b="0" i="0" u="none" strike="noStrike" dirty="0">
                <a:solidFill>
                  <a:srgbClr val="000000"/>
                </a:solidFill>
                <a:effectLst/>
                <a:latin typeface="Meiryo UI" panose="020B0604030504040204" pitchFamily="34" charset="-128"/>
                <a:ea typeface="Meiryo UI" panose="020B0604030504040204" pitchFamily="34" charset="-128"/>
              </a:rPr>
              <a:t>を合わせ、世界中の</a:t>
            </a:r>
            <a:r>
              <a:rPr lang="ja" sz="2800" b="0" i="0" u="none" strike="noStrike" dirty="0">
                <a:solidFill>
                  <a:srgbClr val="000000"/>
                </a:solidFill>
                <a:effectLst/>
                <a:latin typeface="Meiryo UI" panose="020B0604030504040204" pitchFamily="34" charset="-128"/>
                <a:ea typeface="Meiryo UI" panose="020B0604030504040204" pitchFamily="34" charset="-128"/>
              </a:rPr>
              <a:t>14,500人以上の経営幹部、IT</a:t>
            </a:r>
            <a:r>
              <a:rPr lang="ja-JP" altLang="en-US" sz="2800" b="0" dirty="0">
                <a:solidFill>
                  <a:srgbClr val="000000"/>
                </a:solidFill>
                <a:latin typeface="Meiryo UI" panose="020B0604030504040204" pitchFamily="34" charset="-128"/>
                <a:ea typeface="Meiryo UI" panose="020B0604030504040204" pitchFamily="34" charset="-128"/>
              </a:rPr>
              <a:t>の専門家</a:t>
            </a:r>
            <a:r>
              <a:rPr lang="ja" sz="2800" b="0" i="0" u="none" strike="noStrike" dirty="0">
                <a:solidFill>
                  <a:srgbClr val="000000"/>
                </a:solidFill>
                <a:effectLst/>
                <a:latin typeface="Meiryo UI" panose="020B0604030504040204" pitchFamily="34" charset="-128"/>
                <a:ea typeface="Meiryo UI" panose="020B0604030504040204" pitchFamily="34" charset="-128"/>
              </a:rPr>
              <a:t>、セキュリティ</a:t>
            </a:r>
            <a:r>
              <a:rPr lang="ja-JP" altLang="en-US" sz="2800" b="0" i="0" u="none" strike="noStrike" dirty="0">
                <a:solidFill>
                  <a:srgbClr val="000000"/>
                </a:solidFill>
                <a:effectLst/>
                <a:latin typeface="Meiryo UI" panose="020B0604030504040204" pitchFamily="34" charset="-128"/>
                <a:ea typeface="Meiryo UI" panose="020B0604030504040204" pitchFamily="34" charset="-128"/>
              </a:rPr>
              <a:t>の</a:t>
            </a:r>
            <a:r>
              <a:rPr lang="ja" sz="2800" b="0" i="0" u="none" strike="noStrike" dirty="0">
                <a:solidFill>
                  <a:srgbClr val="000000"/>
                </a:solidFill>
                <a:effectLst/>
                <a:latin typeface="Meiryo UI" panose="020B0604030504040204" pitchFamily="34" charset="-128"/>
                <a:ea typeface="Meiryo UI" panose="020B0604030504040204" pitchFamily="34" charset="-128"/>
              </a:rPr>
              <a:t>専門家、従業員を対象に</a:t>
            </a:r>
            <a:r>
              <a:rPr lang="ja-JP" altLang="en-US" sz="2800" b="0" i="0" u="none" strike="noStrike" dirty="0">
                <a:solidFill>
                  <a:srgbClr val="000000"/>
                </a:solidFill>
                <a:effectLst/>
                <a:latin typeface="Meiryo UI" panose="020B0604030504040204" pitchFamily="34" charset="-128"/>
                <a:ea typeface="Meiryo UI" panose="020B0604030504040204" pitchFamily="34" charset="-128"/>
              </a:rPr>
              <a:t>調査を</a:t>
            </a:r>
            <a:r>
              <a:rPr lang="ja" sz="2800" b="0" i="0" u="none" strike="noStrike" dirty="0">
                <a:solidFill>
                  <a:srgbClr val="000000"/>
                </a:solidFill>
                <a:effectLst/>
                <a:latin typeface="Meiryo UI" panose="020B0604030504040204" pitchFamily="34" charset="-128"/>
                <a:ea typeface="Meiryo UI" panose="020B0604030504040204" pitchFamily="34" charset="-128"/>
              </a:rPr>
              <a:t>実施</a:t>
            </a:r>
            <a:r>
              <a:rPr lang="ja-JP" altLang="en-US" sz="2800" b="0" i="0" u="none" strike="noStrike" dirty="0">
                <a:solidFill>
                  <a:srgbClr val="000000"/>
                </a:solidFill>
                <a:effectLst/>
                <a:latin typeface="Meiryo UI" panose="020B0604030504040204" pitchFamily="34" charset="-128"/>
                <a:ea typeface="Meiryo UI" panose="020B0604030504040204" pitchFamily="34" charset="-128"/>
              </a:rPr>
              <a:t>しました</a:t>
            </a:r>
            <a:r>
              <a:rPr lang="ja" sz="2800" b="0" i="0" u="none" strike="noStrike" dirty="0">
                <a:solidFill>
                  <a:srgbClr val="000000"/>
                </a:solidFill>
                <a:effectLst/>
                <a:latin typeface="Meiryo UI" panose="020B0604030504040204" pitchFamily="34" charset="-128"/>
                <a:ea typeface="Meiryo UI" panose="020B0604030504040204" pitchFamily="34" charset="-128"/>
              </a:rPr>
              <a:t>。</a:t>
            </a:r>
            <a:br>
              <a:rPr lang="en-US" sz="2800" b="0" i="0" u="none" strike="noStrike" dirty="0">
                <a:solidFill>
                  <a:srgbClr val="000000"/>
                </a:solidFill>
                <a:effectLst/>
                <a:latin typeface="Meiryo UI" panose="020B0604030504040204" pitchFamily="34" charset="-128"/>
                <a:ea typeface="Meiryo UI" panose="020B0604030504040204" pitchFamily="34" charset="-128"/>
              </a:rPr>
            </a:br>
            <a:br>
              <a:rPr lang="en-US" sz="2800" b="0" i="0" u="none" strike="noStrike" dirty="0">
                <a:solidFill>
                  <a:srgbClr val="000000"/>
                </a:solidFill>
                <a:effectLst/>
                <a:latin typeface="Meiryo UI" panose="020B0604030504040204" pitchFamily="34" charset="-128"/>
                <a:ea typeface="Meiryo UI" panose="020B0604030504040204" pitchFamily="34" charset="-128"/>
              </a:rPr>
            </a:br>
            <a:r>
              <a:rPr lang="ja-JP" altLang="en-US" sz="2800" b="0" dirty="0">
                <a:latin typeface="Meiryo UI" panose="020B0604030504040204" pitchFamily="34" charset="-128"/>
                <a:ea typeface="Meiryo UI" panose="020B0604030504040204" pitchFamily="34" charset="-128"/>
                <a:cs typeface="Arial" panose="020B0604020202020204" pitchFamily="34" charset="0"/>
              </a:rPr>
              <a:t>本調査は </a:t>
            </a:r>
            <a:r>
              <a:rPr lang="en-US" altLang="ja-JP" sz="2800" b="0" dirty="0" err="1">
                <a:latin typeface="Meiryo UI" panose="020B0604030504040204" pitchFamily="34" charset="-128"/>
                <a:ea typeface="Meiryo UI" panose="020B0604030504040204" pitchFamily="34" charset="-128"/>
                <a:cs typeface="Arial" panose="020B0604020202020204" pitchFamily="34" charset="0"/>
              </a:rPr>
              <a:t>Ravn</a:t>
            </a:r>
            <a:r>
              <a:rPr lang="en-US" altLang="ja-JP" sz="2800" b="0" dirty="0">
                <a:latin typeface="Meiryo UI" panose="020B0604030504040204" pitchFamily="34" charset="-128"/>
                <a:ea typeface="Meiryo UI" panose="020B0604030504040204" pitchFamily="34" charset="-128"/>
                <a:cs typeface="Arial" panose="020B0604020202020204" pitchFamily="34" charset="0"/>
              </a:rPr>
              <a:t> Research</a:t>
            </a:r>
            <a:r>
              <a:rPr lang="ja-JP" altLang="en-US" sz="2800" b="0" dirty="0">
                <a:latin typeface="Meiryo UI" panose="020B0604030504040204" pitchFamily="34" charset="-128"/>
                <a:ea typeface="Meiryo UI" panose="020B0604030504040204" pitchFamily="34" charset="-128"/>
                <a:cs typeface="Arial" panose="020B0604020202020204" pitchFamily="34" charset="0"/>
              </a:rPr>
              <a:t>社が実施し、</a:t>
            </a:r>
            <a:r>
              <a:rPr lang="en-US" altLang="ja-JP" sz="2800" b="0" dirty="0">
                <a:latin typeface="Meiryo UI" panose="020B0604030504040204" pitchFamily="34" charset="-128"/>
                <a:ea typeface="Meiryo UI" panose="020B0604030504040204" pitchFamily="34" charset="-128"/>
                <a:cs typeface="Arial" panose="020B0604020202020204" pitchFamily="34" charset="0"/>
              </a:rPr>
              <a:t>MSI Advanced Customer Insights</a:t>
            </a:r>
            <a:r>
              <a:rPr lang="ja-JP" altLang="en-US" sz="2800" b="0" dirty="0">
                <a:latin typeface="Meiryo UI" panose="020B0604030504040204" pitchFamily="34" charset="-128"/>
                <a:ea typeface="Meiryo UI" panose="020B0604030504040204" pitchFamily="34" charset="-128"/>
                <a:cs typeface="Arial" panose="020B0604020202020204" pitchFamily="34" charset="0"/>
              </a:rPr>
              <a:t>対象者を募集しました。調査結果は単純平均値です。国別の詳細については、お問い合わせください。</a:t>
            </a:r>
            <a:br>
              <a:rPr lang="ja-JP" altLang="en-US" sz="2800" b="0" dirty="0">
                <a:latin typeface="Meiryo UI" panose="020B0604030504040204" pitchFamily="34" charset="-128"/>
                <a:ea typeface="Meiryo UI" panose="020B0604030504040204" pitchFamily="34" charset="-128"/>
                <a:cs typeface="Arial" panose="020B0604020202020204" pitchFamily="34" charset="0"/>
              </a:rPr>
            </a:br>
            <a:endParaRPr lang="ja-JP" altLang="en-US" sz="2800" b="0" dirty="0">
              <a:latin typeface="Meiryo UI" panose="020B0604030504040204" pitchFamily="34" charset="-128"/>
              <a:ea typeface="Meiryo UI" panose="020B0604030504040204" pitchFamily="34" charset="-128"/>
              <a:cs typeface="Arial" panose="020B0604020202020204" pitchFamily="34" charset="0"/>
            </a:endParaRPr>
          </a:p>
          <a:p>
            <a:pPr marL="0" indent="0" rtl="0">
              <a:buNone/>
            </a:pPr>
            <a:r>
              <a:rPr lang="en-US" altLang="ja-JP" sz="2800" b="0" dirty="0">
                <a:latin typeface="Meiryo UI" panose="020B0604030504040204" pitchFamily="34" charset="-128"/>
                <a:ea typeface="Meiryo UI" panose="020B0604030504040204" pitchFamily="34" charset="-128"/>
                <a:cs typeface="Arial" panose="020B0604020202020204" pitchFamily="34" charset="0"/>
              </a:rPr>
              <a:t>IT</a:t>
            </a:r>
            <a:r>
              <a:rPr lang="ja-JP" altLang="en-US" sz="2800" b="0" dirty="0">
                <a:latin typeface="Meiryo UI" panose="020B0604030504040204" pitchFamily="34" charset="-128"/>
                <a:ea typeface="Meiryo UI" panose="020B0604030504040204" pitchFamily="34" charset="-128"/>
                <a:cs typeface="Arial" panose="020B0604020202020204" pitchFamily="34" charset="0"/>
              </a:rPr>
              <a:t>、セキュリティ、仕事の未来に関する</a:t>
            </a:r>
            <a:r>
              <a:rPr lang="en-US" altLang="ja-JP" sz="2800" b="0" dirty="0">
                <a:latin typeface="Meiryo UI" panose="020B0604030504040204" pitchFamily="34" charset="-128"/>
                <a:ea typeface="Meiryo UI" panose="020B0604030504040204" pitchFamily="34" charset="-128"/>
                <a:cs typeface="Arial" panose="020B0604020202020204" pitchFamily="34" charset="0"/>
              </a:rPr>
              <a:t>Ivanti</a:t>
            </a:r>
            <a:r>
              <a:rPr lang="ja-JP" altLang="en-US" sz="2800" b="0" dirty="0">
                <a:latin typeface="Meiryo UI" panose="020B0604030504040204" pitchFamily="34" charset="-128"/>
                <a:ea typeface="Meiryo UI" panose="020B0604030504040204" pitchFamily="34" charset="-128"/>
                <a:cs typeface="Arial" panose="020B0604020202020204" pitchFamily="34" charset="0"/>
              </a:rPr>
              <a:t>のその他の調査については、以下をご覧ください。 </a:t>
            </a:r>
            <a:r>
              <a:rPr lang="en-US" altLang="ja-JP" sz="2800" b="0" dirty="0">
                <a:solidFill>
                  <a:srgbClr val="4E0389"/>
                </a:solidFill>
                <a:latin typeface="Meiryo UI" panose="020B0604030504040204" pitchFamily="34" charset="-128"/>
                <a:ea typeface="Meiryo UI" panose="020B0604030504040204" pitchFamily="34" charset="-128"/>
                <a:cs typeface="Arial" panose="020B0604020202020204" pitchFamily="34" charset="0"/>
                <a:hlinkClick r:id="rId6">
                  <a:extLst>
                    <a:ext uri="{A12FA001-AC4F-418D-AE19-62706E023703}">
                      <ahyp:hlinkClr xmlns:ahyp="http://schemas.microsoft.com/office/drawing/2018/hyperlinkcolor" val="tx"/>
                    </a:ext>
                  </a:extLst>
                </a:hlinkClick>
              </a:rPr>
              <a:t>ivanti.com/ja/research</a:t>
            </a:r>
            <a:endParaRPr lang="en-US" altLang="ja-JP" sz="2800" b="0" dirty="0">
              <a:solidFill>
                <a:srgbClr val="4E0389"/>
              </a:solidFill>
              <a:latin typeface="Meiryo UI" panose="020B0604030504040204" pitchFamily="34" charset="-128"/>
              <a:ea typeface="Meiryo UI" panose="020B0604030504040204" pitchFamily="34" charset="-128"/>
              <a:cs typeface="Arial" panose="020B0604020202020204" pitchFamily="34" charset="0"/>
            </a:endParaRPr>
          </a:p>
        </p:txBody>
      </p:sp>
      <p:sp>
        <p:nvSpPr>
          <p:cNvPr id="6" name="TextBox 5">
            <a:extLst>
              <a:ext uri="{FF2B5EF4-FFF2-40B4-BE49-F238E27FC236}">
                <a16:creationId xmlns:a16="http://schemas.microsoft.com/office/drawing/2014/main" id="{B66D8FE0-5CC5-0DB5-BFC0-456CA1F09DFC}"/>
              </a:ext>
            </a:extLst>
          </p:cNvPr>
          <p:cNvSpPr txBox="1"/>
          <p:nvPr/>
        </p:nvSpPr>
        <p:spPr>
          <a:xfrm>
            <a:off x="8200042" y="9514367"/>
            <a:ext cx="9309984" cy="323165"/>
          </a:xfrm>
          <a:prstGeom prst="rect">
            <a:avLst/>
          </a:prstGeom>
          <a:noFill/>
        </p:spPr>
        <p:txBody>
          <a:bodyPr wrap="square" lIns="137160" tIns="68580" rIns="137160" bIns="68580" rtlCol="0" anchor="b">
            <a:spAutoFit/>
          </a:bodyPr>
          <a:lstStyle/>
          <a:p>
            <a:pPr algn="r" rtl="0"/>
            <a:r>
              <a:rPr lang="ja" sz="1200" i="1" dirty="0">
                <a:solidFill>
                  <a:schemeClr val="tx1">
                    <a:lumMod val="75000"/>
                    <a:lumOff val="25000"/>
                  </a:schemeClr>
                </a:solidFill>
                <a:latin typeface="Meiryo UI" panose="020B0604030504040204" pitchFamily="34" charset="-128"/>
                <a:ea typeface="Meiryo UI" panose="020B0604030504040204" pitchFamily="34" charset="-128"/>
                <a:cs typeface="Arial"/>
              </a:rPr>
              <a:t>Copyright © 2024, Ivanti.All rights reserved.2024年 デジタル従業員体験レポートを安全なものに</a:t>
            </a:r>
            <a:r>
              <a:rPr lang="en-US" altLang="ja" sz="1200" i="1" dirty="0">
                <a:solidFill>
                  <a:schemeClr val="tx1">
                    <a:lumMod val="75000"/>
                    <a:lumOff val="25000"/>
                  </a:schemeClr>
                </a:solidFill>
                <a:latin typeface="Meiryo UI" panose="020B0604030504040204" pitchFamily="34" charset="-128"/>
                <a:ea typeface="Meiryo UI" panose="020B0604030504040204" pitchFamily="34" charset="-128"/>
                <a:cs typeface="Arial"/>
              </a:rPr>
              <a:t>12</a:t>
            </a:r>
            <a:r>
              <a:rPr lang="ja" sz="1200" i="1" dirty="0">
                <a:solidFill>
                  <a:schemeClr val="tx1">
                    <a:lumMod val="75000"/>
                    <a:lumOff val="25000"/>
                  </a:schemeClr>
                </a:solidFill>
                <a:latin typeface="Meiryo UI" panose="020B0604030504040204" pitchFamily="34" charset="-128"/>
                <a:ea typeface="Meiryo UI" panose="020B0604030504040204" pitchFamily="34" charset="-128"/>
                <a:cs typeface="Arial"/>
              </a:rPr>
              <a:t>/24 DH</a:t>
            </a:r>
            <a:endParaRPr lang="en-US" sz="1500" i="1" dirty="0">
              <a:solidFill>
                <a:schemeClr val="tx1">
                  <a:lumMod val="75000"/>
                  <a:lumOff val="25000"/>
                </a:schemeClr>
              </a:solidFill>
              <a:latin typeface="Meiryo UI" panose="020B0604030504040204" pitchFamily="34" charset="-128"/>
              <a:ea typeface="Meiryo UI" panose="020B0604030504040204" pitchFamily="34" charset="-128"/>
              <a:cs typeface="Calibri"/>
            </a:endParaRPr>
          </a:p>
        </p:txBody>
      </p:sp>
      <p:sp>
        <p:nvSpPr>
          <p:cNvPr id="2" name="Text Placeholder 1">
            <a:extLst>
              <a:ext uri="{FF2B5EF4-FFF2-40B4-BE49-F238E27FC236}">
                <a16:creationId xmlns:a16="http://schemas.microsoft.com/office/drawing/2014/main" id="{90149043-CECF-3CA3-8F81-BE78D52CD8C0}"/>
              </a:ext>
            </a:extLst>
          </p:cNvPr>
          <p:cNvSpPr>
            <a:spLocks noGrp="1"/>
          </p:cNvSpPr>
          <p:nvPr>
            <p:ph type="body" sz="quarter" idx="4294967295"/>
          </p:nvPr>
        </p:nvSpPr>
        <p:spPr>
          <a:xfrm>
            <a:off x="834419" y="3989903"/>
            <a:ext cx="4508546" cy="1464434"/>
          </a:xfrm>
          <a:prstGeom prst="rect">
            <a:avLst/>
          </a:prstGeom>
        </p:spPr>
        <p:txBody>
          <a:bodyPr rtlCol="0" anchor="ctr">
            <a:noAutofit/>
          </a:bodyPr>
          <a:lstStyle/>
          <a:p>
            <a:pPr marL="0" indent="0" rtl="0">
              <a:buNone/>
            </a:pPr>
            <a:r>
              <a:rPr lang="ja" sz="6000">
                <a:solidFill>
                  <a:schemeClr val="bg1"/>
                </a:solidFill>
                <a:latin typeface="Meiryo UI" panose="020B0604030504040204" pitchFamily="34" charset="-128"/>
                <a:ea typeface="Meiryo UI" panose="020B0604030504040204" pitchFamily="34" charset="-128"/>
                <a:cs typeface="Arial" panose="020B0604020202020204" pitchFamily="34" charset="0"/>
              </a:rPr>
              <a:t>調査について</a:t>
            </a: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29" ma:contentTypeDescription="Create a new document." ma:contentTypeScope="" ma:versionID="bea759b22810742c6e608d460e70f72a">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d23d51fd32b8d95dec40b7cb004a5fd0"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Choice" minOccurs="0"/>
                <xsd:element ref="ns2:Hyperlink" minOccurs="0"/>
                <xsd:element ref="ns2:ImageType"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Round_x002d_01" minOccurs="0"/>
                <xsd:element ref="ns2:MediaServiceSearchProperties" minOccurs="0"/>
                <xsd:element ref="ns2:Thumbnai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Choice" ma:index="4"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5"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ImageType" ma:index="7"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Round_x002d_01" ma:index="31" nillable="true" ma:displayName="Round-01" ma:default="0" ma:format="Dropdown" ma:internalName="Round_x002d_01">
      <xsd:simpleType>
        <xsd:restriction base="dms:Boolea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Thumbnail" ma:index="33" nillable="true" ma:displayName="Thumbnail" ma:format="Thumbnail" ma:internalName="Thumbnail">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ec12fc0442a7451bb3784213255a0053 xmlns="5fdd1cf4-3cc0-4432-a7a2-7109790f3d31">
      <Terms xmlns="http://schemas.microsoft.com/office/infopath/2007/PartnerControls"/>
    </ec12fc0442a7451bb3784213255a0053>
    <Choice xmlns="5fdd1cf4-3cc0-4432-a7a2-7109790f3d31" xsi:nil="true"/>
    <ImageType xmlns="5fdd1cf4-3cc0-4432-a7a2-7109790f3d31" xsi:nil="true"/>
    <Hyperlink xmlns="5fdd1cf4-3cc0-4432-a7a2-7109790f3d31">
      <Url xsi:nil="true"/>
      <Description xsi:nil="true"/>
    </Hyperlink>
    <VideoTags2 xmlns="5fdd1cf4-3cc0-4432-a7a2-7109790f3d31" xsi:nil="true"/>
    <lcf76f155ced4ddcb4097134ff3c332f xmlns="5fdd1cf4-3cc0-4432-a7a2-7109790f3d31">
      <Terms xmlns="http://schemas.microsoft.com/office/infopath/2007/PartnerControls"/>
    </lcf76f155ced4ddcb4097134ff3c332f>
    <Round_x002d_01 xmlns="5fdd1cf4-3cc0-4432-a7a2-7109790f3d31">false</Round_x002d_01>
    <Thumbnail xmlns="5fdd1cf4-3cc0-4432-a7a2-7109790f3d31" xsi:nil="true"/>
    <TaxCatchAll xmlns="da53939c-dcd9-44dd-ac85-d0bd4e15d91e" xsi:nil="true"/>
    <SharedWithUsers xmlns="da53939c-dcd9-44dd-ac85-d0bd4e15d91e">
      <UserInfo>
        <DisplayName>Paige Breaux</DisplayName>
        <AccountId>11248</AccountId>
        <AccountType/>
      </UserInfo>
      <UserInfo>
        <DisplayName>Rachel Haberman</DisplayName>
        <AccountId>5751</AccountId>
        <AccountType/>
      </UserInfo>
      <UserInfo>
        <DisplayName>Hannah Saenz</DisplayName>
        <AccountId>11348</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543A36-053A-41C2-8328-0168B3E9F669}">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C4DF369-BF58-46F3-BFDF-E1E86AB983DC}">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21B9638-DC56-4357-94E1-9BA391ECD4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TotalTime>
  <Words>1182</Words>
  <Application>Microsoft Macintosh PowerPoint</Application>
  <PresentationFormat>Custom</PresentationFormat>
  <Paragraphs>36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Meiryo UI</vt:lpstr>
      <vt:lpstr>Arial</vt:lpstr>
      <vt:lpstr>Inter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Summary - Everywhere Work Report 2024 - EN </dc:title>
  <dc:subject/>
  <dc:creator/>
  <cp:keywords/>
  <dc:description/>
  <cp:lastModifiedBy>Devin Hanson</cp:lastModifiedBy>
  <cp:revision>19</cp:revision>
  <dcterms:created xsi:type="dcterms:W3CDTF">2006-08-16T00:00:00Z</dcterms:created>
  <dcterms:modified xsi:type="dcterms:W3CDTF">2024-11-21T16:14:59Z</dcterms:modified>
  <cp:category/>
  <dc:identifier>DAF-BCPGQIA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tadata">
    <vt:lpwstr/>
  </property>
  <property fmtid="{D5CDD505-2E9C-101B-9397-08002B2CF9AE}" pid="4" name="MediaServiceImageTags">
    <vt:lpwstr/>
  </property>
</Properties>
</file>